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</p:sldMasterIdLst>
  <p:notesMasterIdLst>
    <p:notesMasterId r:id="rId28"/>
  </p:notesMasterIdLst>
  <p:sldIdLst>
    <p:sldId id="256" r:id="rId2"/>
    <p:sldId id="285" r:id="rId3"/>
    <p:sldId id="262" r:id="rId4"/>
    <p:sldId id="260" r:id="rId5"/>
    <p:sldId id="270" r:id="rId6"/>
    <p:sldId id="271" r:id="rId7"/>
    <p:sldId id="288" r:id="rId8"/>
    <p:sldId id="272" r:id="rId9"/>
    <p:sldId id="289" r:id="rId10"/>
    <p:sldId id="291" r:id="rId11"/>
    <p:sldId id="292" r:id="rId12"/>
    <p:sldId id="293" r:id="rId13"/>
    <p:sldId id="277" r:id="rId14"/>
    <p:sldId id="276" r:id="rId15"/>
    <p:sldId id="287" r:id="rId16"/>
    <p:sldId id="279" r:id="rId17"/>
    <p:sldId id="280" r:id="rId18"/>
    <p:sldId id="278" r:id="rId19"/>
    <p:sldId id="281" r:id="rId20"/>
    <p:sldId id="282" r:id="rId21"/>
    <p:sldId id="294" r:id="rId22"/>
    <p:sldId id="295" r:id="rId23"/>
    <p:sldId id="296" r:id="rId24"/>
    <p:sldId id="297" r:id="rId25"/>
    <p:sldId id="298" r:id="rId26"/>
    <p:sldId id="286" r:id="rId27"/>
  </p:sldIdLst>
  <p:sldSz cx="24377650" cy="13716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C664"/>
    <a:srgbClr val="92D050"/>
    <a:srgbClr val="FFC341"/>
    <a:srgbClr val="93479B"/>
    <a:srgbClr val="F14D4B"/>
    <a:srgbClr val="F795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FECB4D8-DB02-4DC6-A0A2-4F2EBAE1DC90}" styleName="Estilo Médio 1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025"/>
  </p:normalViewPr>
  <p:slideViewPr>
    <p:cSldViewPr snapToGrid="0" snapToObjects="1">
      <p:cViewPr varScale="1">
        <p:scale>
          <a:sx n="56" d="100"/>
          <a:sy n="56" d="100"/>
        </p:scale>
        <p:origin x="594" y="96"/>
      </p:cViewPr>
      <p:guideLst>
        <p:guide orient="horz" pos="4320"/>
        <p:guide pos="76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D6D69B-46E0-4248-9098-A3928CC7CE6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866A52-5A95-404F-A090-DB82BAAC0902}">
      <dgm:prSet/>
      <dgm:spPr>
        <a:solidFill>
          <a:srgbClr val="86C664"/>
        </a:solidFill>
        <a:ln>
          <a:solidFill>
            <a:schemeClr val="accent6"/>
          </a:solidFill>
        </a:ln>
      </dgm:spPr>
      <dgm:t>
        <a:bodyPr/>
        <a:lstStyle/>
        <a:p>
          <a:r>
            <a:rPr lang="pt-BR" b="1" dirty="0"/>
            <a:t>Resultados:</a:t>
          </a:r>
          <a:endParaRPr lang="en-US" dirty="0"/>
        </a:p>
      </dgm:t>
    </dgm:pt>
    <dgm:pt modelId="{0467793C-BDBE-4831-908D-424FE1B1AD5E}" type="parTrans" cxnId="{8633EC41-662C-4968-8583-109D6AFDB8C5}">
      <dgm:prSet/>
      <dgm:spPr/>
      <dgm:t>
        <a:bodyPr/>
        <a:lstStyle/>
        <a:p>
          <a:endParaRPr lang="en-US"/>
        </a:p>
      </dgm:t>
    </dgm:pt>
    <dgm:pt modelId="{E834F61F-46E3-4823-BE6D-6D322CE25B9E}" type="sibTrans" cxnId="{8633EC41-662C-4968-8583-109D6AFDB8C5}">
      <dgm:prSet/>
      <dgm:spPr/>
      <dgm:t>
        <a:bodyPr/>
        <a:lstStyle/>
        <a:p>
          <a:endParaRPr lang="en-US"/>
        </a:p>
      </dgm:t>
    </dgm:pt>
    <dgm:pt modelId="{C607D29C-F177-43A1-A502-9AF526A4314B}">
      <dgm:prSet/>
      <dgm:spPr/>
      <dgm:t>
        <a:bodyPr/>
        <a:lstStyle/>
        <a:p>
          <a:r>
            <a:rPr lang="pt-BR"/>
            <a:t>Arquitetura monolítica apresentou melhor performance geral.</a:t>
          </a:r>
          <a:endParaRPr lang="en-US"/>
        </a:p>
      </dgm:t>
    </dgm:pt>
    <dgm:pt modelId="{C159D606-73DA-4135-B234-06F587918F68}" type="parTrans" cxnId="{B40ED8FB-6B67-4741-A2B3-B789BB54398E}">
      <dgm:prSet/>
      <dgm:spPr/>
      <dgm:t>
        <a:bodyPr/>
        <a:lstStyle/>
        <a:p>
          <a:endParaRPr lang="en-US"/>
        </a:p>
      </dgm:t>
    </dgm:pt>
    <dgm:pt modelId="{2943E0C1-6B87-4E26-9D4E-FC53997EF58B}" type="sibTrans" cxnId="{B40ED8FB-6B67-4741-A2B3-B789BB54398E}">
      <dgm:prSet/>
      <dgm:spPr/>
      <dgm:t>
        <a:bodyPr/>
        <a:lstStyle/>
        <a:p>
          <a:endParaRPr lang="en-US"/>
        </a:p>
      </dgm:t>
    </dgm:pt>
    <dgm:pt modelId="{DCF15F19-11AD-471A-8961-33904E3DA0C8}">
      <dgm:prSet/>
      <dgm:spPr/>
      <dgm:t>
        <a:bodyPr/>
        <a:lstStyle/>
        <a:p>
          <a:r>
            <a:rPr lang="pt-BR" dirty="0"/>
            <a:t>Melhor tempo de resposta, latência e taxa de transferência.</a:t>
          </a:r>
          <a:endParaRPr lang="en-US" dirty="0"/>
        </a:p>
      </dgm:t>
    </dgm:pt>
    <dgm:pt modelId="{8E486B35-6201-4147-9422-01EFB737DAC5}" type="parTrans" cxnId="{65B798FC-C659-434B-80FB-A1C5334BB0AB}">
      <dgm:prSet/>
      <dgm:spPr/>
      <dgm:t>
        <a:bodyPr/>
        <a:lstStyle/>
        <a:p>
          <a:endParaRPr lang="en-US"/>
        </a:p>
      </dgm:t>
    </dgm:pt>
    <dgm:pt modelId="{2BA31A8C-0A1B-43EB-98DE-2F3B0D71AE53}" type="sibTrans" cxnId="{65B798FC-C659-434B-80FB-A1C5334BB0AB}">
      <dgm:prSet/>
      <dgm:spPr/>
      <dgm:t>
        <a:bodyPr/>
        <a:lstStyle/>
        <a:p>
          <a:endParaRPr lang="en-US"/>
        </a:p>
      </dgm:t>
    </dgm:pt>
    <dgm:pt modelId="{DAE99A71-E336-420D-9953-9BE6332ACFE6}">
      <dgm:prSet/>
      <dgm:spPr/>
      <dgm:t>
        <a:bodyPr/>
        <a:lstStyle/>
        <a:p>
          <a:r>
            <a:rPr lang="pt-BR" dirty="0"/>
            <a:t>Mais pacotes recebidos e enviados.</a:t>
          </a:r>
          <a:endParaRPr lang="en-US" dirty="0"/>
        </a:p>
      </dgm:t>
    </dgm:pt>
    <dgm:pt modelId="{0FE58C2B-6298-4B7E-A42F-9F49B0874679}" type="parTrans" cxnId="{2D2DB554-D637-4AE1-A66D-887D087674BD}">
      <dgm:prSet/>
      <dgm:spPr/>
      <dgm:t>
        <a:bodyPr/>
        <a:lstStyle/>
        <a:p>
          <a:endParaRPr lang="en-US"/>
        </a:p>
      </dgm:t>
    </dgm:pt>
    <dgm:pt modelId="{FE201C6D-413C-477D-984D-06E63D2AC76F}" type="sibTrans" cxnId="{2D2DB554-D637-4AE1-A66D-887D087674BD}">
      <dgm:prSet/>
      <dgm:spPr/>
      <dgm:t>
        <a:bodyPr/>
        <a:lstStyle/>
        <a:p>
          <a:endParaRPr lang="en-US"/>
        </a:p>
      </dgm:t>
    </dgm:pt>
    <dgm:pt modelId="{3EE9C0B7-BBA3-4871-84AC-C63FEAFC1619}">
      <dgm:prSet/>
      <dgm:spPr>
        <a:solidFill>
          <a:srgbClr val="86C664"/>
        </a:solidFill>
      </dgm:spPr>
      <dgm:t>
        <a:bodyPr/>
        <a:lstStyle/>
        <a:p>
          <a:r>
            <a:rPr lang="pt-BR" b="1"/>
            <a:t>Observações: </a:t>
          </a:r>
          <a:endParaRPr lang="en-US"/>
        </a:p>
      </dgm:t>
    </dgm:pt>
    <dgm:pt modelId="{9D806922-3617-4CFF-AFC4-70268D74A64B}" type="parTrans" cxnId="{521FD36F-F361-4EC2-A31A-B8BAC24E6676}">
      <dgm:prSet/>
      <dgm:spPr/>
      <dgm:t>
        <a:bodyPr/>
        <a:lstStyle/>
        <a:p>
          <a:endParaRPr lang="en-US"/>
        </a:p>
      </dgm:t>
    </dgm:pt>
    <dgm:pt modelId="{95674583-1386-4981-9925-C8124ACD8C6F}" type="sibTrans" cxnId="{521FD36F-F361-4EC2-A31A-B8BAC24E6676}">
      <dgm:prSet/>
      <dgm:spPr/>
      <dgm:t>
        <a:bodyPr/>
        <a:lstStyle/>
        <a:p>
          <a:endParaRPr lang="en-US"/>
        </a:p>
      </dgm:t>
    </dgm:pt>
    <dgm:pt modelId="{BE15CA57-2D18-4FF0-805E-D999C471407C}">
      <dgm:prSet/>
      <dgm:spPr/>
      <dgm:t>
        <a:bodyPr/>
        <a:lstStyle/>
        <a:p>
          <a:r>
            <a:rPr lang="pt-BR" dirty="0"/>
            <a:t>Monolito teve maior percentual de erro em cargas mais altas, mas diferença não significativa.</a:t>
          </a:r>
          <a:endParaRPr lang="en-US" dirty="0"/>
        </a:p>
      </dgm:t>
    </dgm:pt>
    <dgm:pt modelId="{15B6CC5B-BC31-4B80-9BC9-C4609EEF524E}" type="parTrans" cxnId="{547EC06E-985D-461E-98F9-B6B6BF0E8178}">
      <dgm:prSet/>
      <dgm:spPr/>
      <dgm:t>
        <a:bodyPr/>
        <a:lstStyle/>
        <a:p>
          <a:endParaRPr lang="en-US"/>
        </a:p>
      </dgm:t>
    </dgm:pt>
    <dgm:pt modelId="{39F3B89C-33FE-4A49-9978-8465F0CF63DC}" type="sibTrans" cxnId="{547EC06E-985D-461E-98F9-B6B6BF0E8178}">
      <dgm:prSet/>
      <dgm:spPr/>
      <dgm:t>
        <a:bodyPr/>
        <a:lstStyle/>
        <a:p>
          <a:endParaRPr lang="en-US"/>
        </a:p>
      </dgm:t>
    </dgm:pt>
    <dgm:pt modelId="{9455DEDC-CCA4-45C0-8A31-966C8926B3EA}">
      <dgm:prSet/>
      <dgm:spPr>
        <a:solidFill>
          <a:srgbClr val="86C664"/>
        </a:solidFill>
        <a:ln>
          <a:solidFill>
            <a:srgbClr val="92D050"/>
          </a:solidFill>
        </a:ln>
      </dgm:spPr>
      <dgm:t>
        <a:bodyPr/>
        <a:lstStyle/>
        <a:p>
          <a:r>
            <a:rPr lang="pt-BR" b="1"/>
            <a:t>Trabalhos Futuros:</a:t>
          </a:r>
          <a:endParaRPr lang="en-US"/>
        </a:p>
      </dgm:t>
    </dgm:pt>
    <dgm:pt modelId="{02315AB7-B986-4E4F-95A7-688FCBC78414}" type="parTrans" cxnId="{76000418-250D-432A-BCF0-0CEF2518BA4A}">
      <dgm:prSet/>
      <dgm:spPr/>
      <dgm:t>
        <a:bodyPr/>
        <a:lstStyle/>
        <a:p>
          <a:endParaRPr lang="en-US"/>
        </a:p>
      </dgm:t>
    </dgm:pt>
    <dgm:pt modelId="{7A141B47-6FC2-40A9-B8A0-FF4AE6D4E4A6}" type="sibTrans" cxnId="{76000418-250D-432A-BCF0-0CEF2518BA4A}">
      <dgm:prSet/>
      <dgm:spPr/>
      <dgm:t>
        <a:bodyPr/>
        <a:lstStyle/>
        <a:p>
          <a:endParaRPr lang="en-US"/>
        </a:p>
      </dgm:t>
    </dgm:pt>
    <dgm:pt modelId="{63E56902-E96A-44AE-8455-DB00DA0248F1}">
      <dgm:prSet/>
      <dgm:spPr/>
      <dgm:t>
        <a:bodyPr/>
        <a:lstStyle/>
        <a:p>
          <a:r>
            <a:rPr lang="pt-BR"/>
            <a:t>Considerar novas métricas (uso de CPU e memória).</a:t>
          </a:r>
          <a:endParaRPr lang="en-US"/>
        </a:p>
      </dgm:t>
    </dgm:pt>
    <dgm:pt modelId="{004EB3D9-7E0F-4305-8142-C4CC76F03DD8}" type="parTrans" cxnId="{10C049D8-C704-40B9-8747-4A63BE189372}">
      <dgm:prSet/>
      <dgm:spPr/>
      <dgm:t>
        <a:bodyPr/>
        <a:lstStyle/>
        <a:p>
          <a:endParaRPr lang="en-US"/>
        </a:p>
      </dgm:t>
    </dgm:pt>
    <dgm:pt modelId="{B925EB82-B057-4553-B64D-657CE16CC7C5}" type="sibTrans" cxnId="{10C049D8-C704-40B9-8747-4A63BE189372}">
      <dgm:prSet/>
      <dgm:spPr/>
      <dgm:t>
        <a:bodyPr/>
        <a:lstStyle/>
        <a:p>
          <a:endParaRPr lang="en-US"/>
        </a:p>
      </dgm:t>
    </dgm:pt>
    <dgm:pt modelId="{F1349CD3-02CB-419F-9138-BB769C616079}">
      <dgm:prSet/>
      <dgm:spPr/>
      <dgm:t>
        <a:bodyPr/>
        <a:lstStyle/>
        <a:p>
          <a:r>
            <a:rPr lang="pt-BR"/>
            <a:t>Aumentar a quantidade de cargas de usuários.</a:t>
          </a:r>
          <a:endParaRPr lang="en-US"/>
        </a:p>
      </dgm:t>
    </dgm:pt>
    <dgm:pt modelId="{9F3E855E-2974-4278-BF73-0F142CB281FF}" type="parTrans" cxnId="{BE3E135F-E636-49E7-B4DE-7E35ED152CF9}">
      <dgm:prSet/>
      <dgm:spPr/>
      <dgm:t>
        <a:bodyPr/>
        <a:lstStyle/>
        <a:p>
          <a:endParaRPr lang="en-US"/>
        </a:p>
      </dgm:t>
    </dgm:pt>
    <dgm:pt modelId="{0B39E447-2914-4A90-BECD-C83BDF3F7A90}" type="sibTrans" cxnId="{BE3E135F-E636-49E7-B4DE-7E35ED152CF9}">
      <dgm:prSet/>
      <dgm:spPr/>
      <dgm:t>
        <a:bodyPr/>
        <a:lstStyle/>
        <a:p>
          <a:endParaRPr lang="en-US"/>
        </a:p>
      </dgm:t>
    </dgm:pt>
    <dgm:pt modelId="{C824D3C7-DDD9-4214-BCBE-186366054B4A}">
      <dgm:prSet/>
      <dgm:spPr/>
      <dgm:t>
        <a:bodyPr/>
        <a:lstStyle/>
        <a:p>
          <a:r>
            <a:rPr lang="pt-BR"/>
            <a:t>Escalar aplicações na nuvem para dados mais robustos.</a:t>
          </a:r>
          <a:endParaRPr lang="en-US"/>
        </a:p>
      </dgm:t>
    </dgm:pt>
    <dgm:pt modelId="{D99E8D09-F948-447A-A073-5904828312D6}" type="parTrans" cxnId="{A0A51EC0-717D-457C-86BE-D482610C8076}">
      <dgm:prSet/>
      <dgm:spPr/>
      <dgm:t>
        <a:bodyPr/>
        <a:lstStyle/>
        <a:p>
          <a:endParaRPr lang="en-US"/>
        </a:p>
      </dgm:t>
    </dgm:pt>
    <dgm:pt modelId="{FA7E529C-D2CF-4D3C-970F-F8418D3281A7}" type="sibTrans" cxnId="{A0A51EC0-717D-457C-86BE-D482610C8076}">
      <dgm:prSet/>
      <dgm:spPr/>
      <dgm:t>
        <a:bodyPr/>
        <a:lstStyle/>
        <a:p>
          <a:endParaRPr lang="en-US"/>
        </a:p>
      </dgm:t>
    </dgm:pt>
    <dgm:pt modelId="{FE3975E5-43AB-43F8-85A1-8BC53EE41ABD}">
      <dgm:prSet/>
      <dgm:spPr/>
      <dgm:t>
        <a:bodyPr/>
        <a:lstStyle/>
        <a:p>
          <a:endParaRPr lang="en-US" dirty="0"/>
        </a:p>
      </dgm:t>
    </dgm:pt>
    <dgm:pt modelId="{1BED14AB-E779-47DE-9C9C-5957FFDC50B6}" type="parTrans" cxnId="{190EBD0F-D83D-484C-B3C7-2DEE5176B125}">
      <dgm:prSet/>
      <dgm:spPr/>
      <dgm:t>
        <a:bodyPr/>
        <a:lstStyle/>
        <a:p>
          <a:endParaRPr lang="pt-BR"/>
        </a:p>
      </dgm:t>
    </dgm:pt>
    <dgm:pt modelId="{76973C0C-53B6-4BC2-8E95-AD07F7837D86}" type="sibTrans" cxnId="{190EBD0F-D83D-484C-B3C7-2DEE5176B125}">
      <dgm:prSet/>
      <dgm:spPr/>
      <dgm:t>
        <a:bodyPr/>
        <a:lstStyle/>
        <a:p>
          <a:endParaRPr lang="pt-BR"/>
        </a:p>
      </dgm:t>
    </dgm:pt>
    <dgm:pt modelId="{72CB9C7B-A7DA-47BA-B4B2-EA0EA1FEBE1B}">
      <dgm:prSet/>
      <dgm:spPr/>
      <dgm:t>
        <a:bodyPr/>
        <a:lstStyle/>
        <a:p>
          <a:endParaRPr lang="en-US" dirty="0"/>
        </a:p>
      </dgm:t>
    </dgm:pt>
    <dgm:pt modelId="{96B9691C-5B46-4884-991F-3E4EE0C3CE01}" type="parTrans" cxnId="{C43B77E3-3DDC-45F1-85E9-27A7D9013ADA}">
      <dgm:prSet/>
      <dgm:spPr/>
      <dgm:t>
        <a:bodyPr/>
        <a:lstStyle/>
        <a:p>
          <a:endParaRPr lang="pt-BR"/>
        </a:p>
      </dgm:t>
    </dgm:pt>
    <dgm:pt modelId="{718C7F2E-95C0-4BEE-B9BA-E93850CFBF90}" type="sibTrans" cxnId="{C43B77E3-3DDC-45F1-85E9-27A7D9013ADA}">
      <dgm:prSet/>
      <dgm:spPr/>
      <dgm:t>
        <a:bodyPr/>
        <a:lstStyle/>
        <a:p>
          <a:endParaRPr lang="pt-BR"/>
        </a:p>
      </dgm:t>
    </dgm:pt>
    <dgm:pt modelId="{2FFD9202-7770-434F-BEC8-01D6BCD841D2}" type="pres">
      <dgm:prSet presAssocID="{00D6D69B-46E0-4248-9098-A3928CC7CE63}" presName="linear" presStyleCnt="0">
        <dgm:presLayoutVars>
          <dgm:animLvl val="lvl"/>
          <dgm:resizeHandles val="exact"/>
        </dgm:presLayoutVars>
      </dgm:prSet>
      <dgm:spPr/>
    </dgm:pt>
    <dgm:pt modelId="{952D2162-BD47-4D78-AD3F-567594983801}" type="pres">
      <dgm:prSet presAssocID="{F9866A52-5A95-404F-A090-DB82BAAC090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8CE3159-1EB8-4590-934E-E8E974FF019E}" type="pres">
      <dgm:prSet presAssocID="{F9866A52-5A95-404F-A090-DB82BAAC0902}" presName="childText" presStyleLbl="revTx" presStyleIdx="0" presStyleCnt="3">
        <dgm:presLayoutVars>
          <dgm:bulletEnabled val="1"/>
        </dgm:presLayoutVars>
      </dgm:prSet>
      <dgm:spPr/>
    </dgm:pt>
    <dgm:pt modelId="{36726FCE-497F-4BBD-B08A-6E5C805AB434}" type="pres">
      <dgm:prSet presAssocID="{3EE9C0B7-BBA3-4871-84AC-C63FEAFC161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0ECF108-113F-4FFA-9FE5-FC8D29A30A1F}" type="pres">
      <dgm:prSet presAssocID="{3EE9C0B7-BBA3-4871-84AC-C63FEAFC1619}" presName="childText" presStyleLbl="revTx" presStyleIdx="1" presStyleCnt="3">
        <dgm:presLayoutVars>
          <dgm:bulletEnabled val="1"/>
        </dgm:presLayoutVars>
      </dgm:prSet>
      <dgm:spPr/>
    </dgm:pt>
    <dgm:pt modelId="{285D680C-7FD9-454C-A764-9BF90F41298C}" type="pres">
      <dgm:prSet presAssocID="{9455DEDC-CCA4-45C0-8A31-966C8926B3E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452842B-CCF2-42FC-B647-977DE5BC807F}" type="pres">
      <dgm:prSet presAssocID="{9455DEDC-CCA4-45C0-8A31-966C8926B3EA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190EBD0F-D83D-484C-B3C7-2DEE5176B125}" srcId="{F9866A52-5A95-404F-A090-DB82BAAC0902}" destId="{FE3975E5-43AB-43F8-85A1-8BC53EE41ABD}" srcOrd="3" destOrd="0" parTransId="{1BED14AB-E779-47DE-9C9C-5957FFDC50B6}" sibTransId="{76973C0C-53B6-4BC2-8E95-AD07F7837D86}"/>
    <dgm:cxn modelId="{E0481916-A908-4986-8F78-F41B3CDD7761}" type="presOf" srcId="{DAE99A71-E336-420D-9953-9BE6332ACFE6}" destId="{58CE3159-1EB8-4590-934E-E8E974FF019E}" srcOrd="0" destOrd="2" presId="urn:microsoft.com/office/officeart/2005/8/layout/vList2"/>
    <dgm:cxn modelId="{76000418-250D-432A-BCF0-0CEF2518BA4A}" srcId="{00D6D69B-46E0-4248-9098-A3928CC7CE63}" destId="{9455DEDC-CCA4-45C0-8A31-966C8926B3EA}" srcOrd="2" destOrd="0" parTransId="{02315AB7-B986-4E4F-95A7-688FCBC78414}" sibTransId="{7A141B47-6FC2-40A9-B8A0-FF4AE6D4E4A6}"/>
    <dgm:cxn modelId="{7A7D4E18-37EC-4B24-AEBA-DA74DA944965}" type="presOf" srcId="{C607D29C-F177-43A1-A502-9AF526A4314B}" destId="{58CE3159-1EB8-4590-934E-E8E974FF019E}" srcOrd="0" destOrd="0" presId="urn:microsoft.com/office/officeart/2005/8/layout/vList2"/>
    <dgm:cxn modelId="{BE3E135F-E636-49E7-B4DE-7E35ED152CF9}" srcId="{9455DEDC-CCA4-45C0-8A31-966C8926B3EA}" destId="{F1349CD3-02CB-419F-9138-BB769C616079}" srcOrd="1" destOrd="0" parTransId="{9F3E855E-2974-4278-BF73-0F142CB281FF}" sibTransId="{0B39E447-2914-4A90-BECD-C83BDF3F7A90}"/>
    <dgm:cxn modelId="{8633EC41-662C-4968-8583-109D6AFDB8C5}" srcId="{00D6D69B-46E0-4248-9098-A3928CC7CE63}" destId="{F9866A52-5A95-404F-A090-DB82BAAC0902}" srcOrd="0" destOrd="0" parTransId="{0467793C-BDBE-4831-908D-424FE1B1AD5E}" sibTransId="{E834F61F-46E3-4823-BE6D-6D322CE25B9E}"/>
    <dgm:cxn modelId="{D4D4D647-DD53-4C2E-8927-4A57D1673157}" type="presOf" srcId="{9455DEDC-CCA4-45C0-8A31-966C8926B3EA}" destId="{285D680C-7FD9-454C-A764-9BF90F41298C}" srcOrd="0" destOrd="0" presId="urn:microsoft.com/office/officeart/2005/8/layout/vList2"/>
    <dgm:cxn modelId="{C3499F6D-7CC5-42F7-92B1-AB5C2545CD89}" type="presOf" srcId="{C824D3C7-DDD9-4214-BCBE-186366054B4A}" destId="{9452842B-CCF2-42FC-B647-977DE5BC807F}" srcOrd="0" destOrd="2" presId="urn:microsoft.com/office/officeart/2005/8/layout/vList2"/>
    <dgm:cxn modelId="{547EC06E-985D-461E-98F9-B6B6BF0E8178}" srcId="{3EE9C0B7-BBA3-4871-84AC-C63FEAFC1619}" destId="{BE15CA57-2D18-4FF0-805E-D999C471407C}" srcOrd="0" destOrd="0" parTransId="{15B6CC5B-BC31-4B80-9BC9-C4609EEF524E}" sibTransId="{39F3B89C-33FE-4A49-9978-8465F0CF63DC}"/>
    <dgm:cxn modelId="{521FD36F-F361-4EC2-A31A-B8BAC24E6676}" srcId="{00D6D69B-46E0-4248-9098-A3928CC7CE63}" destId="{3EE9C0B7-BBA3-4871-84AC-C63FEAFC1619}" srcOrd="1" destOrd="0" parTransId="{9D806922-3617-4CFF-AFC4-70268D74A64B}" sibTransId="{95674583-1386-4981-9925-C8124ACD8C6F}"/>
    <dgm:cxn modelId="{2D2DB554-D637-4AE1-A66D-887D087674BD}" srcId="{F9866A52-5A95-404F-A090-DB82BAAC0902}" destId="{DAE99A71-E336-420D-9953-9BE6332ACFE6}" srcOrd="2" destOrd="0" parTransId="{0FE58C2B-6298-4B7E-A42F-9F49B0874679}" sibTransId="{FE201C6D-413C-477D-984D-06E63D2AC76F}"/>
    <dgm:cxn modelId="{8635CB76-F17D-4380-A9EA-CC3BD5ABC712}" type="presOf" srcId="{DCF15F19-11AD-471A-8961-33904E3DA0C8}" destId="{58CE3159-1EB8-4590-934E-E8E974FF019E}" srcOrd="0" destOrd="1" presId="urn:microsoft.com/office/officeart/2005/8/layout/vList2"/>
    <dgm:cxn modelId="{E94B9C5A-69B6-46B5-BD53-D6F5FAE2DF98}" type="presOf" srcId="{63E56902-E96A-44AE-8455-DB00DA0248F1}" destId="{9452842B-CCF2-42FC-B647-977DE5BC807F}" srcOrd="0" destOrd="0" presId="urn:microsoft.com/office/officeart/2005/8/layout/vList2"/>
    <dgm:cxn modelId="{2CD1C993-4520-492F-9F04-C32230EC25D1}" type="presOf" srcId="{00D6D69B-46E0-4248-9098-A3928CC7CE63}" destId="{2FFD9202-7770-434F-BEC8-01D6BCD841D2}" srcOrd="0" destOrd="0" presId="urn:microsoft.com/office/officeart/2005/8/layout/vList2"/>
    <dgm:cxn modelId="{9BFF3A94-5AB6-4358-BAED-1503139183B3}" type="presOf" srcId="{72CB9C7B-A7DA-47BA-B4B2-EA0EA1FEBE1B}" destId="{C0ECF108-113F-4FFA-9FE5-FC8D29A30A1F}" srcOrd="0" destOrd="1" presId="urn:microsoft.com/office/officeart/2005/8/layout/vList2"/>
    <dgm:cxn modelId="{674BF39B-208F-41FE-966D-F1208767231F}" type="presOf" srcId="{F9866A52-5A95-404F-A090-DB82BAAC0902}" destId="{952D2162-BD47-4D78-AD3F-567594983801}" srcOrd="0" destOrd="0" presId="urn:microsoft.com/office/officeart/2005/8/layout/vList2"/>
    <dgm:cxn modelId="{5225C4A1-761D-4900-B338-FECC68BF1FC9}" type="presOf" srcId="{F1349CD3-02CB-419F-9138-BB769C616079}" destId="{9452842B-CCF2-42FC-B647-977DE5BC807F}" srcOrd="0" destOrd="1" presId="urn:microsoft.com/office/officeart/2005/8/layout/vList2"/>
    <dgm:cxn modelId="{A0A51EC0-717D-457C-86BE-D482610C8076}" srcId="{9455DEDC-CCA4-45C0-8A31-966C8926B3EA}" destId="{C824D3C7-DDD9-4214-BCBE-186366054B4A}" srcOrd="2" destOrd="0" parTransId="{D99E8D09-F948-447A-A073-5904828312D6}" sibTransId="{FA7E529C-D2CF-4D3C-970F-F8418D3281A7}"/>
    <dgm:cxn modelId="{315AD8CF-7851-4082-AA4A-850AFE64E600}" type="presOf" srcId="{3EE9C0B7-BBA3-4871-84AC-C63FEAFC1619}" destId="{36726FCE-497F-4BBD-B08A-6E5C805AB434}" srcOrd="0" destOrd="0" presId="urn:microsoft.com/office/officeart/2005/8/layout/vList2"/>
    <dgm:cxn modelId="{10C049D8-C704-40B9-8747-4A63BE189372}" srcId="{9455DEDC-CCA4-45C0-8A31-966C8926B3EA}" destId="{63E56902-E96A-44AE-8455-DB00DA0248F1}" srcOrd="0" destOrd="0" parTransId="{004EB3D9-7E0F-4305-8142-C4CC76F03DD8}" sibTransId="{B925EB82-B057-4553-B64D-657CE16CC7C5}"/>
    <dgm:cxn modelId="{C43B77E3-3DDC-45F1-85E9-27A7D9013ADA}" srcId="{3EE9C0B7-BBA3-4871-84AC-C63FEAFC1619}" destId="{72CB9C7B-A7DA-47BA-B4B2-EA0EA1FEBE1B}" srcOrd="1" destOrd="0" parTransId="{96B9691C-5B46-4884-991F-3E4EE0C3CE01}" sibTransId="{718C7F2E-95C0-4BEE-B9BA-E93850CFBF90}"/>
    <dgm:cxn modelId="{5DD6A8F4-42A9-4A4A-A94C-827A4F214E38}" type="presOf" srcId="{BE15CA57-2D18-4FF0-805E-D999C471407C}" destId="{C0ECF108-113F-4FFA-9FE5-FC8D29A30A1F}" srcOrd="0" destOrd="0" presId="urn:microsoft.com/office/officeart/2005/8/layout/vList2"/>
    <dgm:cxn modelId="{B40ED8FB-6B67-4741-A2B3-B789BB54398E}" srcId="{F9866A52-5A95-404F-A090-DB82BAAC0902}" destId="{C607D29C-F177-43A1-A502-9AF526A4314B}" srcOrd="0" destOrd="0" parTransId="{C159D606-73DA-4135-B234-06F587918F68}" sibTransId="{2943E0C1-6B87-4E26-9D4E-FC53997EF58B}"/>
    <dgm:cxn modelId="{65B798FC-C659-434B-80FB-A1C5334BB0AB}" srcId="{F9866A52-5A95-404F-A090-DB82BAAC0902}" destId="{DCF15F19-11AD-471A-8961-33904E3DA0C8}" srcOrd="1" destOrd="0" parTransId="{8E486B35-6201-4147-9422-01EFB737DAC5}" sibTransId="{2BA31A8C-0A1B-43EB-98DE-2F3B0D71AE53}"/>
    <dgm:cxn modelId="{1B0465FD-8EB5-428F-A21A-6CE4ED59112E}" type="presOf" srcId="{FE3975E5-43AB-43F8-85A1-8BC53EE41ABD}" destId="{58CE3159-1EB8-4590-934E-E8E974FF019E}" srcOrd="0" destOrd="3" presId="urn:microsoft.com/office/officeart/2005/8/layout/vList2"/>
    <dgm:cxn modelId="{6C51D230-C7B3-4E3E-99C0-621B3586950C}" type="presParOf" srcId="{2FFD9202-7770-434F-BEC8-01D6BCD841D2}" destId="{952D2162-BD47-4D78-AD3F-567594983801}" srcOrd="0" destOrd="0" presId="urn:microsoft.com/office/officeart/2005/8/layout/vList2"/>
    <dgm:cxn modelId="{F65A2109-1E95-4005-B3C7-A97C3713B7DD}" type="presParOf" srcId="{2FFD9202-7770-434F-BEC8-01D6BCD841D2}" destId="{58CE3159-1EB8-4590-934E-E8E974FF019E}" srcOrd="1" destOrd="0" presId="urn:microsoft.com/office/officeart/2005/8/layout/vList2"/>
    <dgm:cxn modelId="{F43C1309-84A4-4BED-92A2-FDDEB4CBB81C}" type="presParOf" srcId="{2FFD9202-7770-434F-BEC8-01D6BCD841D2}" destId="{36726FCE-497F-4BBD-B08A-6E5C805AB434}" srcOrd="2" destOrd="0" presId="urn:microsoft.com/office/officeart/2005/8/layout/vList2"/>
    <dgm:cxn modelId="{0D868500-023C-4501-8F4C-A8E648414A1D}" type="presParOf" srcId="{2FFD9202-7770-434F-BEC8-01D6BCD841D2}" destId="{C0ECF108-113F-4FFA-9FE5-FC8D29A30A1F}" srcOrd="3" destOrd="0" presId="urn:microsoft.com/office/officeart/2005/8/layout/vList2"/>
    <dgm:cxn modelId="{95D0B6F5-DF65-4404-9518-B48D98C1F661}" type="presParOf" srcId="{2FFD9202-7770-434F-BEC8-01D6BCD841D2}" destId="{285D680C-7FD9-454C-A764-9BF90F41298C}" srcOrd="4" destOrd="0" presId="urn:microsoft.com/office/officeart/2005/8/layout/vList2"/>
    <dgm:cxn modelId="{6B142D47-AA04-423C-80D1-A7B746D86B25}" type="presParOf" srcId="{2FFD9202-7770-434F-BEC8-01D6BCD841D2}" destId="{9452842B-CCF2-42FC-B647-977DE5BC807F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2D2162-BD47-4D78-AD3F-567594983801}">
      <dsp:nvSpPr>
        <dsp:cNvPr id="0" name=""/>
        <dsp:cNvSpPr/>
      </dsp:nvSpPr>
      <dsp:spPr>
        <a:xfrm>
          <a:off x="0" y="40844"/>
          <a:ext cx="17242972" cy="959400"/>
        </a:xfrm>
        <a:prstGeom prst="roundRect">
          <a:avLst/>
        </a:prstGeom>
        <a:solidFill>
          <a:srgbClr val="86C664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100" b="1" kern="1200" dirty="0"/>
            <a:t>Resultados:</a:t>
          </a:r>
          <a:endParaRPr lang="en-US" sz="4100" kern="1200" dirty="0"/>
        </a:p>
      </dsp:txBody>
      <dsp:txXfrm>
        <a:off x="46834" y="87678"/>
        <a:ext cx="17149304" cy="865732"/>
      </dsp:txXfrm>
    </dsp:sp>
    <dsp:sp modelId="{58CE3159-1EB8-4590-934E-E8E974FF019E}">
      <dsp:nvSpPr>
        <dsp:cNvPr id="0" name=""/>
        <dsp:cNvSpPr/>
      </dsp:nvSpPr>
      <dsp:spPr>
        <a:xfrm>
          <a:off x="0" y="1000244"/>
          <a:ext cx="17242972" cy="20793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7464" tIns="52070" rIns="291592" bIns="5207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3200" kern="1200"/>
            <a:t>Arquitetura monolítica apresentou melhor performance geral.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3200" kern="1200" dirty="0"/>
            <a:t>Melhor tempo de resposta, latência e taxa de transferência.</a:t>
          </a:r>
          <a:endParaRPr lang="en-US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3200" kern="1200" dirty="0"/>
            <a:t>Mais pacotes recebidos e enviados.</a:t>
          </a:r>
          <a:endParaRPr lang="en-US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3200" kern="1200" dirty="0"/>
        </a:p>
      </dsp:txBody>
      <dsp:txXfrm>
        <a:off x="0" y="1000244"/>
        <a:ext cx="17242972" cy="2079314"/>
      </dsp:txXfrm>
    </dsp:sp>
    <dsp:sp modelId="{36726FCE-497F-4BBD-B08A-6E5C805AB434}">
      <dsp:nvSpPr>
        <dsp:cNvPr id="0" name=""/>
        <dsp:cNvSpPr/>
      </dsp:nvSpPr>
      <dsp:spPr>
        <a:xfrm>
          <a:off x="0" y="3079559"/>
          <a:ext cx="17242972" cy="959400"/>
        </a:xfrm>
        <a:prstGeom prst="roundRect">
          <a:avLst/>
        </a:prstGeom>
        <a:solidFill>
          <a:srgbClr val="86C66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100" b="1" kern="1200"/>
            <a:t>Observações: </a:t>
          </a:r>
          <a:endParaRPr lang="en-US" sz="4100" kern="1200"/>
        </a:p>
      </dsp:txBody>
      <dsp:txXfrm>
        <a:off x="46834" y="3126393"/>
        <a:ext cx="17149304" cy="865732"/>
      </dsp:txXfrm>
    </dsp:sp>
    <dsp:sp modelId="{C0ECF108-113F-4FFA-9FE5-FC8D29A30A1F}">
      <dsp:nvSpPr>
        <dsp:cNvPr id="0" name=""/>
        <dsp:cNvSpPr/>
      </dsp:nvSpPr>
      <dsp:spPr>
        <a:xfrm>
          <a:off x="0" y="4038959"/>
          <a:ext cx="17242972" cy="1485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7464" tIns="52070" rIns="291592" bIns="5207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3200" kern="1200" dirty="0"/>
            <a:t>Monolito teve maior percentual de erro em cargas mais altas, mas diferença não significativa.</a:t>
          </a:r>
          <a:endParaRPr lang="en-US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3200" kern="1200" dirty="0"/>
        </a:p>
      </dsp:txBody>
      <dsp:txXfrm>
        <a:off x="0" y="4038959"/>
        <a:ext cx="17242972" cy="1485225"/>
      </dsp:txXfrm>
    </dsp:sp>
    <dsp:sp modelId="{285D680C-7FD9-454C-A764-9BF90F41298C}">
      <dsp:nvSpPr>
        <dsp:cNvPr id="0" name=""/>
        <dsp:cNvSpPr/>
      </dsp:nvSpPr>
      <dsp:spPr>
        <a:xfrm>
          <a:off x="0" y="5524184"/>
          <a:ext cx="17242972" cy="959400"/>
        </a:xfrm>
        <a:prstGeom prst="roundRect">
          <a:avLst/>
        </a:prstGeom>
        <a:solidFill>
          <a:srgbClr val="86C664"/>
        </a:solidFill>
        <a:ln w="25400" cap="flat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100" b="1" kern="1200"/>
            <a:t>Trabalhos Futuros:</a:t>
          </a:r>
          <a:endParaRPr lang="en-US" sz="4100" kern="1200"/>
        </a:p>
      </dsp:txBody>
      <dsp:txXfrm>
        <a:off x="46834" y="5571018"/>
        <a:ext cx="17149304" cy="865732"/>
      </dsp:txXfrm>
    </dsp:sp>
    <dsp:sp modelId="{9452842B-CCF2-42FC-B647-977DE5BC807F}">
      <dsp:nvSpPr>
        <dsp:cNvPr id="0" name=""/>
        <dsp:cNvSpPr/>
      </dsp:nvSpPr>
      <dsp:spPr>
        <a:xfrm>
          <a:off x="0" y="6483584"/>
          <a:ext cx="17242972" cy="1570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7464" tIns="52070" rIns="291592" bIns="5207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3200" kern="1200"/>
            <a:t>Considerar novas métricas (uso de CPU e memória).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3200" kern="1200"/>
            <a:t>Aumentar a quantidade de cargas de usuários.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3200" kern="1200"/>
            <a:t>Escalar aplicações na nuvem para dados mais robustos.</a:t>
          </a:r>
          <a:endParaRPr lang="en-US" sz="3200" kern="1200"/>
        </a:p>
      </dsp:txBody>
      <dsp:txXfrm>
        <a:off x="0" y="6483584"/>
        <a:ext cx="17242972" cy="15700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035" marR="0" lvl="1" indent="-1233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068" marR="0" lvl="2" indent="-11968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103" marR="0" lvl="3" indent="-11602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137" marR="0" lvl="4" indent="-1123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0172" marR="0" lvl="5" indent="-10871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4207" marR="0" lvl="6" indent="-1050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8240" marR="0" lvl="7" indent="-1014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2275" marR="0" lvl="8" indent="-977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‹nº›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1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10</a:t>
            </a:fld>
            <a:endParaRPr lang="de-DE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7897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11</a:t>
            </a:fld>
            <a:endParaRPr lang="de-DE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80329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12</a:t>
            </a:fld>
            <a:endParaRPr lang="de-DE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32125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13</a:t>
            </a:fld>
            <a:endParaRPr lang="de-DE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9520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14</a:t>
            </a:fld>
            <a:endParaRPr lang="de-DE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56091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15</a:t>
            </a:fld>
            <a:endParaRPr lang="de-DE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51370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16</a:t>
            </a:fld>
            <a:endParaRPr lang="de-DE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47694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17</a:t>
            </a:fld>
            <a:endParaRPr lang="de-DE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24735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18</a:t>
            </a:fld>
            <a:endParaRPr lang="de-DE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35340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19</a:t>
            </a:fld>
            <a:endParaRPr lang="de-DE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146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2</a:t>
            </a:fld>
            <a:endParaRPr lang="de-DE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64377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20</a:t>
            </a:fld>
            <a:endParaRPr lang="de-DE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58988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21</a:t>
            </a:fld>
            <a:endParaRPr lang="de-DE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99060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22</a:t>
            </a:fld>
            <a:endParaRPr lang="de-DE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06102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23</a:t>
            </a:fld>
            <a:endParaRPr lang="de-DE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63160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24</a:t>
            </a:fld>
            <a:endParaRPr lang="de-DE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46360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25</a:t>
            </a:fld>
            <a:endParaRPr lang="de-DE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46952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26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1142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3</a:t>
            </a:fld>
            <a:endParaRPr lang="de-DE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1398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4</a:t>
            </a:fld>
            <a:endParaRPr lang="de-DE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1794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5</a:t>
            </a:fld>
            <a:endParaRPr lang="de-DE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6643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6</a:t>
            </a:fld>
            <a:endParaRPr lang="de-DE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4369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7</a:t>
            </a:fld>
            <a:endParaRPr lang="de-DE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3180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8</a:t>
            </a:fld>
            <a:endParaRPr lang="de-DE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274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9</a:t>
            </a:fld>
            <a:endParaRPr lang="de-DE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0455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ndard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mpty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8276"/>
          <p:cNvSpPr/>
          <p:nvPr/>
        </p:nvSpPr>
        <p:spPr>
          <a:xfrm>
            <a:off x="18244457" y="0"/>
            <a:ext cx="6133193" cy="13716000"/>
          </a:xfrm>
          <a:prstGeom prst="rect">
            <a:avLst/>
          </a:prstGeom>
          <a:solidFill>
            <a:srgbClr val="86C66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0F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26"/>
          <p:cNvSpPr txBox="1"/>
          <p:nvPr/>
        </p:nvSpPr>
        <p:spPr>
          <a:xfrm>
            <a:off x="1604668" y="2044300"/>
            <a:ext cx="16073731" cy="34016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pt-BR" sz="5400" b="1" dirty="0">
                <a:solidFill>
                  <a:schemeClr val="tx1"/>
                </a:solidFill>
                <a:latin typeface="+mn-lt"/>
                <a:ea typeface="Proxima Nova" charset="0"/>
                <a:cs typeface="Proxima Nova" charset="0"/>
                <a:sym typeface="Questrial"/>
              </a:rPr>
              <a:t>AVALIAÇÃO DE PADRÕES DE ARQUITETURA DE SOFTWARE APLICADOS NO DESENVOLVIMENTO DE E-COMMERCES</a:t>
            </a:r>
            <a:endParaRPr lang="de-DE" sz="5400" b="1" u="none" strike="noStrike" cap="none" dirty="0">
              <a:solidFill>
                <a:schemeClr val="tx1"/>
              </a:solidFill>
              <a:latin typeface="+mn-lt"/>
              <a:ea typeface="Proxima Nova" charset="0"/>
              <a:cs typeface="Proxima Nova" charset="0"/>
              <a:sym typeface="Questrial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0926" y="5622272"/>
            <a:ext cx="3480254" cy="3110014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609553" y="9081740"/>
            <a:ext cx="146772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dirty="0">
                <a:solidFill>
                  <a:schemeClr val="tx1"/>
                </a:solidFill>
                <a:latin typeface="+mn-lt"/>
                <a:ea typeface="Proxima Nova" charset="0"/>
                <a:cs typeface="Proxima Nova" charset="0"/>
              </a:rPr>
              <a:t>Defesa do Trabalho de Conclusão de Curso</a:t>
            </a:r>
          </a:p>
          <a:p>
            <a:r>
              <a:rPr lang="pt-BR" sz="4800" dirty="0">
                <a:solidFill>
                  <a:schemeClr val="tx1"/>
                </a:solidFill>
                <a:latin typeface="+mn-lt"/>
                <a:ea typeface="Proxima Nova" charset="0"/>
                <a:cs typeface="Proxima Nova" charset="0"/>
              </a:rPr>
              <a:t>Bacharelado em Engenharia de Software</a:t>
            </a:r>
            <a:endParaRPr lang="pt-BR" sz="4800" dirty="0">
              <a:solidFill>
                <a:schemeClr val="tx1"/>
              </a:solidFill>
              <a:effectLst/>
              <a:latin typeface="+mn-lt"/>
              <a:ea typeface="Proxima Nova" charset="0"/>
              <a:cs typeface="Proxima Nova" charset="0"/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1609553" y="1110821"/>
            <a:ext cx="146772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tx1"/>
                </a:solidFill>
                <a:latin typeface="+mn-lt"/>
                <a:ea typeface="Proxima Nova Light" charset="0"/>
                <a:cs typeface="Proxima Nova Light" charset="0"/>
              </a:rPr>
              <a:t>Universidade da Região de Joinville - UNIVILLE</a:t>
            </a:r>
            <a:endParaRPr lang="pt-BR" sz="3200" dirty="0">
              <a:solidFill>
                <a:schemeClr val="tx1"/>
              </a:solidFill>
              <a:effectLst/>
              <a:latin typeface="+mn-lt"/>
              <a:ea typeface="Proxima Nova Light" charset="0"/>
              <a:cs typeface="Proxima Nova Light" charset="0"/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1619321" y="12491310"/>
            <a:ext cx="146772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chemeClr val="tx1"/>
                </a:solidFill>
                <a:latin typeface="+mn-lt"/>
                <a:ea typeface="Proxima Nova Light" charset="0"/>
                <a:cs typeface="Proxima Nova Light" charset="0"/>
              </a:rPr>
              <a:t>Julho / 2024</a:t>
            </a:r>
            <a:endParaRPr lang="pt-BR" sz="2800" dirty="0">
              <a:solidFill>
                <a:schemeClr val="tx1"/>
              </a:solidFill>
              <a:effectLst/>
              <a:latin typeface="+mn-lt"/>
              <a:ea typeface="Proxima Nova Light" charset="0"/>
              <a:cs typeface="Proxima Nova Light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55" y="0"/>
            <a:ext cx="738554" cy="13716000"/>
          </a:xfrm>
          <a:prstGeom prst="rect">
            <a:avLst/>
          </a:prstGeom>
        </p:spPr>
      </p:pic>
      <p:sp>
        <p:nvSpPr>
          <p:cNvPr id="12" name="Shape 26">
            <a:extLst>
              <a:ext uri="{FF2B5EF4-FFF2-40B4-BE49-F238E27FC236}">
                <a16:creationId xmlns:a16="http://schemas.microsoft.com/office/drawing/2014/main" id="{306F9E34-668F-4E02-8C18-66F7E224B404}"/>
              </a:ext>
            </a:extLst>
          </p:cNvPr>
          <p:cNvSpPr txBox="1"/>
          <p:nvPr/>
        </p:nvSpPr>
        <p:spPr>
          <a:xfrm>
            <a:off x="1326469" y="5794646"/>
            <a:ext cx="18089023" cy="20046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de-DE" sz="5400" b="1" u="none" strike="noStrike" cap="none" dirty="0">
                <a:solidFill>
                  <a:schemeClr val="tx1"/>
                </a:solidFill>
                <a:latin typeface="+mn-lt"/>
                <a:ea typeface="Proxima Nova" charset="0"/>
                <a:cs typeface="Proxima Nova" charset="0"/>
                <a:sym typeface="Questrial"/>
              </a:rPr>
              <a:t>Aluno</a:t>
            </a:r>
            <a:r>
              <a:rPr lang="de-DE" sz="5400" b="1" dirty="0">
                <a:solidFill>
                  <a:schemeClr val="tx1"/>
                </a:solidFill>
                <a:latin typeface="+mn-lt"/>
                <a:ea typeface="Proxima Nova" charset="0"/>
                <a:cs typeface="Proxima Nova" charset="0"/>
                <a:sym typeface="Questrial"/>
              </a:rPr>
              <a:t>: Renan Miguel Thomas</a:t>
            </a:r>
            <a:endParaRPr lang="de-DE" sz="5400" b="1" u="none" strike="noStrike" cap="none" dirty="0">
              <a:solidFill>
                <a:schemeClr val="tx1"/>
              </a:solidFill>
              <a:latin typeface="+mn-lt"/>
              <a:ea typeface="Proxima Nova" charset="0"/>
              <a:cs typeface="Proxima Nova" charset="0"/>
              <a:sym typeface="Quest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de-DE" sz="5400" b="1" dirty="0">
                <a:solidFill>
                  <a:schemeClr val="tx1"/>
                </a:solidFill>
                <a:latin typeface="+mn-lt"/>
                <a:ea typeface="Proxima Nova" charset="0"/>
                <a:cs typeface="Proxima Nova" charset="0"/>
                <a:sym typeface="Questrial"/>
              </a:rPr>
              <a:t>Orientador: Leanderson André</a:t>
            </a:r>
            <a:endParaRPr lang="de-DE" sz="5400" b="1" u="none" strike="noStrike" cap="none" dirty="0">
              <a:solidFill>
                <a:schemeClr val="tx1"/>
              </a:solidFill>
              <a:latin typeface="+mn-lt"/>
              <a:ea typeface="Proxima Nova" charset="0"/>
              <a:cs typeface="Proxima Nova" charset="0"/>
              <a:sym typeface="Quest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1498645" y="1934173"/>
            <a:ext cx="1724184" cy="4571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Shape 35"/>
          <p:cNvSpPr/>
          <p:nvPr/>
        </p:nvSpPr>
        <p:spPr>
          <a:xfrm>
            <a:off x="678666" y="979325"/>
            <a:ext cx="819979" cy="8199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1498645" y="2715632"/>
            <a:ext cx="146772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pt-BR" sz="4000" b="1" dirty="0">
                <a:solidFill>
                  <a:schemeClr val="tx1"/>
                </a:solidFill>
                <a:latin typeface="+mn-lt"/>
                <a:ea typeface="Proxima Nova" charset="0"/>
                <a:cs typeface="Proxima Nova" charset="0"/>
              </a:rPr>
              <a:t>Seleção das aplicações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1664836" y="1096926"/>
            <a:ext cx="146772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tx1"/>
                </a:solidFill>
                <a:latin typeface="+mn-lt"/>
                <a:ea typeface="Proxima Nova Light" charset="0"/>
                <a:cs typeface="Proxima Nova Light" charset="0"/>
              </a:rPr>
              <a:t>Metodologia</a:t>
            </a:r>
            <a:endParaRPr lang="pt-BR" sz="3200" dirty="0">
              <a:solidFill>
                <a:schemeClr val="tx1"/>
              </a:solidFill>
              <a:effectLst/>
              <a:latin typeface="+mn-lt"/>
              <a:ea typeface="Proxima Nova Light" charset="0"/>
              <a:cs typeface="Proxima Nova Light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3835" y="979325"/>
            <a:ext cx="2806700" cy="635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0747" y="1934173"/>
            <a:ext cx="609788" cy="11324627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16894026" y="12674025"/>
            <a:ext cx="55392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tx1"/>
                </a:solidFill>
                <a:latin typeface="+mn-lt"/>
                <a:ea typeface="Proxima Nova Light" charset="0"/>
                <a:cs typeface="Proxima Nova Light" charset="0"/>
              </a:rPr>
              <a:t>10/26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1BADC16-60F2-2733-EBBE-93BC5C26E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121" y="4899468"/>
            <a:ext cx="8315010" cy="58011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836F7C32-8040-5971-6D34-A819C97C0263}"/>
              </a:ext>
            </a:extLst>
          </p:cNvPr>
          <p:cNvCxnSpPr>
            <a:cxnSpLocks/>
          </p:cNvCxnSpPr>
          <p:nvPr/>
        </p:nvCxnSpPr>
        <p:spPr>
          <a:xfrm>
            <a:off x="11103429" y="3322542"/>
            <a:ext cx="0" cy="9805629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074" name="Picture 2" descr="eShop homepage screenshot">
            <a:extLst>
              <a:ext uri="{FF2B5EF4-FFF2-40B4-BE49-F238E27FC236}">
                <a16:creationId xmlns:a16="http://schemas.microsoft.com/office/drawing/2014/main" id="{E8D73740-DA87-0000-1D0D-60B08AD7C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4653" y="4899468"/>
            <a:ext cx="7674870" cy="72510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F6726573-EB77-F887-1759-FE7708F8183F}"/>
              </a:ext>
            </a:extLst>
          </p:cNvPr>
          <p:cNvSpPr txBox="1"/>
          <p:nvPr/>
        </p:nvSpPr>
        <p:spPr>
          <a:xfrm>
            <a:off x="1732561" y="3967122"/>
            <a:ext cx="90028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600" dirty="0"/>
              <a:t>eShopOnWeb (Arquitetura Monolítica)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291B73D-3A28-8346-55B5-5C7FC47991E8}"/>
              </a:ext>
            </a:extLst>
          </p:cNvPr>
          <p:cNvSpPr txBox="1"/>
          <p:nvPr/>
        </p:nvSpPr>
        <p:spPr>
          <a:xfrm>
            <a:off x="11704500" y="3945902"/>
            <a:ext cx="117389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600" dirty="0"/>
              <a:t>Northern Mountains (Arquitetura de Microsserviços)</a:t>
            </a:r>
          </a:p>
        </p:txBody>
      </p:sp>
    </p:spTree>
    <p:extLst>
      <p:ext uri="{BB962C8B-B14F-4D97-AF65-F5344CB8AC3E}">
        <p14:creationId xmlns:p14="http://schemas.microsoft.com/office/powerpoint/2010/main" val="12409593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1498645" y="1934173"/>
            <a:ext cx="1724184" cy="4571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Shape 35"/>
          <p:cNvSpPr/>
          <p:nvPr/>
        </p:nvSpPr>
        <p:spPr>
          <a:xfrm>
            <a:off x="678666" y="979325"/>
            <a:ext cx="819979" cy="8199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1498645" y="2715632"/>
            <a:ext cx="146772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chemeClr val="tx1"/>
                </a:solidFill>
                <a:latin typeface="+mn-lt"/>
                <a:ea typeface="Proxima Nova" charset="0"/>
                <a:cs typeface="Proxima Nova" charset="0"/>
              </a:rPr>
              <a:t>2. Seleção das métricas</a:t>
            </a:r>
            <a:endParaRPr lang="pt-BR" sz="4000" dirty="0">
              <a:solidFill>
                <a:schemeClr val="tx1"/>
              </a:solidFill>
              <a:latin typeface="+mn-lt"/>
              <a:ea typeface="Proxima Nova" charset="0"/>
              <a:cs typeface="Proxima Nova" charset="0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1664836" y="1096926"/>
            <a:ext cx="146772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tx1"/>
                </a:solidFill>
                <a:latin typeface="+mn-lt"/>
                <a:ea typeface="Proxima Nova Light" charset="0"/>
                <a:cs typeface="Proxima Nova Light" charset="0"/>
              </a:rPr>
              <a:t>Metodologia</a:t>
            </a:r>
            <a:endParaRPr lang="pt-BR" sz="3200" dirty="0">
              <a:solidFill>
                <a:schemeClr val="tx1"/>
              </a:solidFill>
              <a:effectLst/>
              <a:latin typeface="+mn-lt"/>
              <a:ea typeface="Proxima Nova Light" charset="0"/>
              <a:cs typeface="Proxima Nova Light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3835" y="979325"/>
            <a:ext cx="2806700" cy="635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0747" y="1934173"/>
            <a:ext cx="609788" cy="11324627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16894026" y="12674025"/>
            <a:ext cx="55392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tx1"/>
                </a:solidFill>
                <a:latin typeface="+mn-lt"/>
                <a:ea typeface="Proxima Nova Light" charset="0"/>
                <a:cs typeface="Proxima Nova Light" charset="0"/>
              </a:rPr>
              <a:t>11/26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5865392-0A31-E8DF-691D-E496AFAE4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8303" y="4228093"/>
            <a:ext cx="16135350" cy="6772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69827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1498645" y="1934173"/>
            <a:ext cx="1724184" cy="4571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Shape 35"/>
          <p:cNvSpPr/>
          <p:nvPr/>
        </p:nvSpPr>
        <p:spPr>
          <a:xfrm>
            <a:off x="678666" y="979325"/>
            <a:ext cx="819979" cy="8199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1498645" y="2715632"/>
            <a:ext cx="146772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chemeClr val="tx1"/>
                </a:solidFill>
                <a:latin typeface="+mn-lt"/>
                <a:ea typeface="Proxima Nova" charset="0"/>
                <a:cs typeface="Proxima Nova" charset="0"/>
              </a:rPr>
              <a:t>3. Seleção das ferramentas</a:t>
            </a:r>
            <a:endParaRPr lang="pt-BR" sz="4000" dirty="0">
              <a:solidFill>
                <a:schemeClr val="tx1"/>
              </a:solidFill>
              <a:latin typeface="+mn-lt"/>
              <a:ea typeface="Proxima Nova" charset="0"/>
              <a:cs typeface="Proxima Nova" charset="0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1664836" y="1096926"/>
            <a:ext cx="146772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tx1"/>
                </a:solidFill>
                <a:latin typeface="+mn-lt"/>
                <a:ea typeface="Proxima Nova Light" charset="0"/>
                <a:cs typeface="Proxima Nova Light" charset="0"/>
              </a:rPr>
              <a:t>Metodologia</a:t>
            </a:r>
            <a:endParaRPr lang="pt-BR" sz="3200" dirty="0">
              <a:solidFill>
                <a:schemeClr val="tx1"/>
              </a:solidFill>
              <a:effectLst/>
              <a:latin typeface="+mn-lt"/>
              <a:ea typeface="Proxima Nova Light" charset="0"/>
              <a:cs typeface="Proxima Nova Light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3835" y="979325"/>
            <a:ext cx="2806700" cy="635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0747" y="1934173"/>
            <a:ext cx="609788" cy="11324627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16894026" y="12674025"/>
            <a:ext cx="55392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tx1"/>
                </a:solidFill>
                <a:latin typeface="+mn-lt"/>
                <a:ea typeface="Proxima Nova Light" charset="0"/>
                <a:cs typeface="Proxima Nova Light" charset="0"/>
              </a:rPr>
              <a:t>12/26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AE4F380-D490-76DC-A3D9-206869A5A636}"/>
              </a:ext>
            </a:extLst>
          </p:cNvPr>
          <p:cNvSpPr/>
          <p:nvPr/>
        </p:nvSpPr>
        <p:spPr>
          <a:xfrm>
            <a:off x="1498645" y="6553050"/>
            <a:ext cx="75963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chemeClr val="tx1"/>
                </a:solidFill>
                <a:latin typeface="+mn-lt"/>
                <a:ea typeface="Proxima Nova" charset="0"/>
                <a:cs typeface="Proxima Nova" charset="0"/>
              </a:rPr>
              <a:t>4. Configuração de ambientes</a:t>
            </a:r>
            <a:endParaRPr lang="pt-BR" sz="4000" dirty="0">
              <a:solidFill>
                <a:schemeClr val="tx1"/>
              </a:solidFill>
              <a:latin typeface="+mn-lt"/>
              <a:ea typeface="Proxima Nova" charset="0"/>
              <a:cs typeface="Proxima Nova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8681031-57CE-74D6-C711-6A397D000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4836" y="4118290"/>
            <a:ext cx="3413228" cy="1159580"/>
          </a:xfrm>
          <a:prstGeom prst="rect">
            <a:avLst/>
          </a:prstGeom>
        </p:spPr>
      </p:pic>
      <p:pic>
        <p:nvPicPr>
          <p:cNvPr id="4098" name="Picture 2" descr="Introduction to Docker. Docker is an open-source software… | by Anshul  Ganvir | Medium">
            <a:extLst>
              <a:ext uri="{FF2B5EF4-FFF2-40B4-BE49-F238E27FC236}">
                <a16:creationId xmlns:a16="http://schemas.microsoft.com/office/drawing/2014/main" id="{F3CAC615-5BA3-DE75-48BE-3472A527A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456" y="8966173"/>
            <a:ext cx="3076193" cy="217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E65707E-6ABF-E79A-FD6E-CE68EC2194CB}"/>
              </a:ext>
            </a:extLst>
          </p:cNvPr>
          <p:cNvSpPr txBox="1"/>
          <p:nvPr/>
        </p:nvSpPr>
        <p:spPr>
          <a:xfrm>
            <a:off x="1664836" y="7996677"/>
            <a:ext cx="798535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/>
              <a:t>Intel(R) Core(TM) i5-1135G7 2.40GHz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/>
              <a:t>12GB de RAM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/>
              <a:t>Windows 11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52222110-6A8D-9F10-09B5-290A1E2B100C}"/>
              </a:ext>
            </a:extLst>
          </p:cNvPr>
          <p:cNvCxnSpPr>
            <a:cxnSpLocks/>
          </p:cNvCxnSpPr>
          <p:nvPr/>
        </p:nvCxnSpPr>
        <p:spPr>
          <a:xfrm>
            <a:off x="10956472" y="2358121"/>
            <a:ext cx="0" cy="9805629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892F808-9632-AB57-A7D4-3E60974366E8}"/>
              </a:ext>
            </a:extLst>
          </p:cNvPr>
          <p:cNvSpPr txBox="1"/>
          <p:nvPr/>
        </p:nvSpPr>
        <p:spPr>
          <a:xfrm>
            <a:off x="11528031" y="2715632"/>
            <a:ext cx="121892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chemeClr val="tx1"/>
                </a:solidFill>
                <a:latin typeface="+mn-lt"/>
                <a:ea typeface="Proxima Nova" charset="0"/>
                <a:cs typeface="Proxima Nova" charset="0"/>
              </a:rPr>
              <a:t>5. Configuração dos testes de carga</a:t>
            </a:r>
            <a:endParaRPr lang="pt-BR" sz="4000" dirty="0">
              <a:solidFill>
                <a:schemeClr val="tx1"/>
              </a:solidFill>
              <a:latin typeface="+mn-lt"/>
              <a:ea typeface="Proxima Nova" charset="0"/>
              <a:cs typeface="Proxima Nova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9B92408-177C-4A35-D1D1-472D1993E3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7261" y="3686117"/>
            <a:ext cx="5731035" cy="42228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D808F07F-88D5-C46A-855E-02AE090C1745}"/>
              </a:ext>
            </a:extLst>
          </p:cNvPr>
          <p:cNvSpPr txBox="1"/>
          <p:nvPr/>
        </p:nvSpPr>
        <p:spPr>
          <a:xfrm>
            <a:off x="11534574" y="9560750"/>
            <a:ext cx="59418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chemeClr val="tx1"/>
                </a:solidFill>
                <a:latin typeface="+mn-lt"/>
                <a:ea typeface="Proxima Nova" charset="0"/>
                <a:cs typeface="Proxima Nova" charset="0"/>
              </a:rPr>
              <a:t>6. Execução dos testes</a:t>
            </a:r>
            <a:endParaRPr lang="pt-BR" sz="4000" dirty="0">
              <a:solidFill>
                <a:schemeClr val="tx1"/>
              </a:solidFill>
              <a:latin typeface="+mn-lt"/>
              <a:ea typeface="Proxima Nova" charset="0"/>
              <a:cs typeface="Proxima Nova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9143150-F831-CFAB-3ECA-57E81497AE8F}"/>
              </a:ext>
            </a:extLst>
          </p:cNvPr>
          <p:cNvSpPr txBox="1"/>
          <p:nvPr/>
        </p:nvSpPr>
        <p:spPr>
          <a:xfrm>
            <a:off x="11559509" y="10377961"/>
            <a:ext cx="59418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chemeClr val="tx1"/>
                </a:solidFill>
                <a:latin typeface="+mn-lt"/>
                <a:ea typeface="Proxima Nova" charset="0"/>
                <a:cs typeface="Proxima Nova" charset="0"/>
              </a:rPr>
              <a:t>7. Coleta dos dados</a:t>
            </a:r>
            <a:endParaRPr lang="pt-BR" sz="4000" dirty="0">
              <a:solidFill>
                <a:schemeClr val="tx1"/>
              </a:solidFill>
              <a:latin typeface="+mn-lt"/>
              <a:ea typeface="Proxima Nova" charset="0"/>
              <a:cs typeface="Proxima Nova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0DFBCBB-4273-576A-23C7-A1A09D3EBEBE}"/>
              </a:ext>
            </a:extLst>
          </p:cNvPr>
          <p:cNvSpPr txBox="1"/>
          <p:nvPr/>
        </p:nvSpPr>
        <p:spPr>
          <a:xfrm>
            <a:off x="11559509" y="8266370"/>
            <a:ext cx="121892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/>
              <a:t>Usuários simultâneos: 5, 15, 25, 50, 100 e 125</a:t>
            </a:r>
          </a:p>
        </p:txBody>
      </p:sp>
    </p:spTree>
    <p:extLst>
      <p:ext uri="{BB962C8B-B14F-4D97-AF65-F5344CB8AC3E}">
        <p14:creationId xmlns:p14="http://schemas.microsoft.com/office/powerpoint/2010/main" val="5979690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1498645" y="1934173"/>
            <a:ext cx="1724184" cy="4571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Shape 35"/>
          <p:cNvSpPr/>
          <p:nvPr/>
        </p:nvSpPr>
        <p:spPr>
          <a:xfrm>
            <a:off x="678666" y="979325"/>
            <a:ext cx="819979" cy="8199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1498645" y="2537117"/>
            <a:ext cx="146772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chemeClr val="tx1"/>
                </a:solidFill>
                <a:latin typeface="+mn-lt"/>
                <a:ea typeface="Proxima Nova" charset="0"/>
                <a:cs typeface="Proxima Nova" charset="0"/>
              </a:rPr>
              <a:t>8. Procedimentos de análise</a:t>
            </a:r>
            <a:endParaRPr lang="pt-BR" sz="4000" dirty="0">
              <a:solidFill>
                <a:schemeClr val="tx1"/>
              </a:solidFill>
              <a:latin typeface="+mn-lt"/>
              <a:ea typeface="Proxima Nova" charset="0"/>
              <a:cs typeface="Proxima Nova" charset="0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1664836" y="1096926"/>
            <a:ext cx="146772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tx1"/>
                </a:solidFill>
                <a:latin typeface="+mn-lt"/>
                <a:ea typeface="Proxima Nova Light" charset="0"/>
                <a:cs typeface="Proxima Nova Light" charset="0"/>
              </a:rPr>
              <a:t>Metodologia</a:t>
            </a:r>
            <a:endParaRPr lang="pt-BR" sz="3200" dirty="0">
              <a:solidFill>
                <a:schemeClr val="tx1"/>
              </a:solidFill>
              <a:effectLst/>
              <a:latin typeface="+mn-lt"/>
              <a:ea typeface="Proxima Nova Light" charset="0"/>
              <a:cs typeface="Proxima Nova Light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3835" y="979325"/>
            <a:ext cx="2806700" cy="635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0747" y="1934173"/>
            <a:ext cx="609788" cy="11324627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16894026" y="12674025"/>
            <a:ext cx="55392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tx1"/>
                </a:solidFill>
                <a:latin typeface="+mn-lt"/>
                <a:ea typeface="Proxima Nova Light" charset="0"/>
                <a:cs typeface="Proxima Nova Light" charset="0"/>
              </a:rPr>
              <a:t>13/26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8CA1EA3-4A22-FA9B-4399-4B7D3E54A1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2468" y="5932339"/>
            <a:ext cx="11619111" cy="57513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FA6E15D-88D8-8B28-71D5-5DF408DF87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4347" y="4347647"/>
            <a:ext cx="2942726" cy="1033368"/>
          </a:xfrm>
          <a:prstGeom prst="rect">
            <a:avLst/>
          </a:prstGeom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BDFE8294-5B67-3296-C93A-773FA512CF8D}"/>
              </a:ext>
            </a:extLst>
          </p:cNvPr>
          <p:cNvCxnSpPr>
            <a:cxnSpLocks/>
          </p:cNvCxnSpPr>
          <p:nvPr/>
        </p:nvCxnSpPr>
        <p:spPr>
          <a:xfrm>
            <a:off x="7690757" y="4148736"/>
            <a:ext cx="0" cy="8195664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B13F4FD-78D1-A2B6-C426-164F2DC5BD53}"/>
              </a:ext>
            </a:extLst>
          </p:cNvPr>
          <p:cNvSpPr txBox="1"/>
          <p:nvPr/>
        </p:nvSpPr>
        <p:spPr>
          <a:xfrm>
            <a:off x="1171192" y="5932339"/>
            <a:ext cx="6029701" cy="4514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0" indent="-74295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pt-BR" sz="40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Teste de Shapiro-Wilk</a:t>
            </a:r>
          </a:p>
          <a:p>
            <a:pPr marL="742950" lvl="0" indent="-74295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pt-BR" sz="40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Teste de Levene</a:t>
            </a:r>
          </a:p>
          <a:p>
            <a:pPr marL="742950" lvl="0" indent="-74295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pt-BR" sz="40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Testes de Hipóteses:</a:t>
            </a:r>
          </a:p>
          <a:p>
            <a:pPr marL="1028700" lvl="1" indent="-5715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40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Teste t de </a:t>
            </a:r>
            <a:r>
              <a:rPr lang="pt-BR" sz="4000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Welch</a:t>
            </a:r>
            <a:endParaRPr lang="pt-BR" sz="4000" kern="100" dirty="0">
              <a:effectLst/>
              <a:latin typeface="+mn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028700" lvl="1" indent="-5715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40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Teste t de </a:t>
            </a:r>
            <a:r>
              <a:rPr lang="pt-BR" sz="4000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Student</a:t>
            </a:r>
            <a:endParaRPr lang="pt-BR" sz="4000" kern="100" dirty="0">
              <a:effectLst/>
              <a:latin typeface="+mn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pt-BR" sz="4000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4404E62-6B91-419B-6EF8-075EF535F770}"/>
              </a:ext>
            </a:extLst>
          </p:cNvPr>
          <p:cNvSpPr txBox="1"/>
          <p:nvPr/>
        </p:nvSpPr>
        <p:spPr>
          <a:xfrm>
            <a:off x="9012468" y="4512792"/>
            <a:ext cx="5095417" cy="703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pt-BR" sz="40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Hipóteses definidas:</a:t>
            </a:r>
          </a:p>
        </p:txBody>
      </p:sp>
    </p:spTree>
    <p:extLst>
      <p:ext uri="{BB962C8B-B14F-4D97-AF65-F5344CB8AC3E}">
        <p14:creationId xmlns:p14="http://schemas.microsoft.com/office/powerpoint/2010/main" val="14833790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1498645" y="1934173"/>
            <a:ext cx="1724184" cy="4571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Shape 35"/>
          <p:cNvSpPr/>
          <p:nvPr/>
        </p:nvSpPr>
        <p:spPr>
          <a:xfrm>
            <a:off x="678666" y="979325"/>
            <a:ext cx="819979" cy="8199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1498645" y="2431242"/>
            <a:ext cx="146772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chemeClr val="tx1"/>
                </a:solidFill>
                <a:latin typeface="+mn-lt"/>
                <a:ea typeface="Proxima Nova" charset="0"/>
                <a:cs typeface="Proxima Nova" charset="0"/>
              </a:rPr>
              <a:t>Resultados obtidos nos cenários de teste</a:t>
            </a:r>
            <a:endParaRPr lang="pt-BR" sz="4000" dirty="0">
              <a:solidFill>
                <a:schemeClr val="tx1"/>
              </a:solidFill>
              <a:latin typeface="+mn-lt"/>
              <a:ea typeface="Proxima Nova" charset="0"/>
              <a:cs typeface="Proxima Nova" charset="0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1664836" y="1096926"/>
            <a:ext cx="146772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tx1"/>
                </a:solidFill>
                <a:latin typeface="+mn-lt"/>
                <a:ea typeface="Proxima Nova Light" charset="0"/>
                <a:cs typeface="Proxima Nova Light" charset="0"/>
              </a:rPr>
              <a:t>Resultados</a:t>
            </a:r>
            <a:endParaRPr lang="pt-BR" sz="3200" dirty="0">
              <a:solidFill>
                <a:schemeClr val="tx1"/>
              </a:solidFill>
              <a:effectLst/>
              <a:latin typeface="+mn-lt"/>
              <a:ea typeface="Proxima Nova Light" charset="0"/>
              <a:cs typeface="Proxima Nova Light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3835" y="979325"/>
            <a:ext cx="2806700" cy="635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0747" y="1934173"/>
            <a:ext cx="609788" cy="11324627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16894026" y="12674025"/>
            <a:ext cx="55392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tx1"/>
                </a:solidFill>
                <a:latin typeface="+mn-lt"/>
                <a:ea typeface="Proxima Nova Light" charset="0"/>
                <a:cs typeface="Proxima Nova Light" charset="0"/>
              </a:rPr>
              <a:t>14/26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01B282B-C7D4-C881-6AC6-6FF7616D0D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7948" y="3811482"/>
            <a:ext cx="19452627" cy="75700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78690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1498645" y="1934173"/>
            <a:ext cx="1724184" cy="4571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Shape 35"/>
          <p:cNvSpPr/>
          <p:nvPr/>
        </p:nvSpPr>
        <p:spPr>
          <a:xfrm>
            <a:off x="678666" y="979325"/>
            <a:ext cx="819979" cy="8199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1498645" y="2431242"/>
            <a:ext cx="146772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chemeClr val="tx1"/>
                </a:solidFill>
                <a:latin typeface="+mn-lt"/>
                <a:ea typeface="Proxima Nova" charset="0"/>
                <a:cs typeface="Proxima Nova" charset="0"/>
              </a:rPr>
              <a:t>Resultados: Tempo de resposta x Carga de usuários</a:t>
            </a:r>
            <a:endParaRPr lang="pt-BR" sz="4000" dirty="0">
              <a:solidFill>
                <a:schemeClr val="tx1"/>
              </a:solidFill>
              <a:latin typeface="+mn-lt"/>
              <a:ea typeface="Proxima Nova" charset="0"/>
              <a:cs typeface="Proxima Nova" charset="0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1664836" y="1096926"/>
            <a:ext cx="146772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tx1"/>
                </a:solidFill>
                <a:latin typeface="+mn-lt"/>
                <a:ea typeface="Proxima Nova Light" charset="0"/>
                <a:cs typeface="Proxima Nova Light" charset="0"/>
              </a:rPr>
              <a:t>Resultados</a:t>
            </a:r>
            <a:endParaRPr lang="pt-BR" sz="3200" dirty="0">
              <a:solidFill>
                <a:schemeClr val="tx1"/>
              </a:solidFill>
              <a:effectLst/>
              <a:latin typeface="+mn-lt"/>
              <a:ea typeface="Proxima Nova Light" charset="0"/>
              <a:cs typeface="Proxima Nova Light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3835" y="979325"/>
            <a:ext cx="2806700" cy="635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0747" y="1934173"/>
            <a:ext cx="609788" cy="11324627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16894026" y="12674025"/>
            <a:ext cx="55392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tx1"/>
                </a:solidFill>
                <a:latin typeface="+mn-lt"/>
                <a:ea typeface="Proxima Nova Light" charset="0"/>
                <a:cs typeface="Proxima Nova Light" charset="0"/>
              </a:rPr>
              <a:t>15/26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7785EE6-ABEF-8FBB-2D5F-455A8C407C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9614" y="3888669"/>
            <a:ext cx="8339966" cy="81963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63A2F77C-9082-C631-5D82-F3BE77F0A7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338695"/>
              </p:ext>
            </p:extLst>
          </p:nvPr>
        </p:nvGraphicFramePr>
        <p:xfrm>
          <a:off x="1664836" y="5943600"/>
          <a:ext cx="7319148" cy="18288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96030">
                  <a:extLst>
                    <a:ext uri="{9D8B030D-6E8A-4147-A177-3AD203B41FA5}">
                      <a16:colId xmlns:a16="http://schemas.microsoft.com/office/drawing/2014/main" val="1481524253"/>
                    </a:ext>
                  </a:extLst>
                </a:gridCol>
                <a:gridCol w="3023118">
                  <a:extLst>
                    <a:ext uri="{9D8B030D-6E8A-4147-A177-3AD203B41FA5}">
                      <a16:colId xmlns:a16="http://schemas.microsoft.com/office/drawing/2014/main" val="2435790886"/>
                    </a:ext>
                  </a:extLst>
                </a:gridCol>
              </a:tblGrid>
              <a:tr h="53580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600" b="1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Teste t de </a:t>
                      </a:r>
                      <a:r>
                        <a:rPr lang="pt-BR" sz="3600" b="1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Welch</a:t>
                      </a:r>
                      <a:endParaRPr lang="pt-BR" sz="36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3600" b="1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Hipótese</a:t>
                      </a:r>
                      <a:endParaRPr lang="pt-BR" sz="36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337992"/>
                  </a:ext>
                </a:extLst>
              </a:tr>
              <a:tr h="10017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36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0,059</a:t>
                      </a:r>
                      <a:endParaRPr lang="pt-BR" sz="36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t-BR" sz="36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6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Nula - H0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953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18519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1498645" y="1934173"/>
            <a:ext cx="1724184" cy="4571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Shape 35"/>
          <p:cNvSpPr/>
          <p:nvPr/>
        </p:nvSpPr>
        <p:spPr>
          <a:xfrm>
            <a:off x="678666" y="979325"/>
            <a:ext cx="819979" cy="8199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1498645" y="2431242"/>
            <a:ext cx="146772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chemeClr val="tx1"/>
                </a:solidFill>
                <a:latin typeface="+mn-lt"/>
                <a:ea typeface="Proxima Nova" charset="0"/>
                <a:cs typeface="Proxima Nova" charset="0"/>
              </a:rPr>
              <a:t>Resultados: Percentual de erro x Carga de usuários</a:t>
            </a:r>
            <a:endParaRPr lang="pt-BR" sz="4000" dirty="0">
              <a:solidFill>
                <a:schemeClr val="tx1"/>
              </a:solidFill>
              <a:latin typeface="+mn-lt"/>
              <a:ea typeface="Proxima Nova" charset="0"/>
              <a:cs typeface="Proxima Nova" charset="0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1664836" y="1096926"/>
            <a:ext cx="146772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tx1"/>
                </a:solidFill>
                <a:latin typeface="+mn-lt"/>
                <a:ea typeface="Proxima Nova Light" charset="0"/>
                <a:cs typeface="Proxima Nova Light" charset="0"/>
              </a:rPr>
              <a:t>Resultados</a:t>
            </a:r>
            <a:endParaRPr lang="pt-BR" sz="3200" dirty="0">
              <a:solidFill>
                <a:schemeClr val="tx1"/>
              </a:solidFill>
              <a:effectLst/>
              <a:latin typeface="+mn-lt"/>
              <a:ea typeface="Proxima Nova Light" charset="0"/>
              <a:cs typeface="Proxima Nova Light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3835" y="979325"/>
            <a:ext cx="2806700" cy="635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0747" y="1934173"/>
            <a:ext cx="609788" cy="11324627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16894026" y="12674025"/>
            <a:ext cx="55392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tx1"/>
                </a:solidFill>
                <a:latin typeface="+mn-lt"/>
                <a:ea typeface="Proxima Nova Light" charset="0"/>
                <a:cs typeface="Proxima Nova Light" charset="0"/>
              </a:rPr>
              <a:t>16/26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685C4E7-8810-1278-022D-F22B0AD2BF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4792" y="4149926"/>
            <a:ext cx="8014491" cy="78435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9AC7023A-1D00-2E54-BC97-9B1BFC2038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773140"/>
              </p:ext>
            </p:extLst>
          </p:nvPr>
        </p:nvGraphicFramePr>
        <p:xfrm>
          <a:off x="1684289" y="5943600"/>
          <a:ext cx="7319148" cy="18288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725238">
                  <a:extLst>
                    <a:ext uri="{9D8B030D-6E8A-4147-A177-3AD203B41FA5}">
                      <a16:colId xmlns:a16="http://schemas.microsoft.com/office/drawing/2014/main" val="1481524253"/>
                    </a:ext>
                  </a:extLst>
                </a:gridCol>
                <a:gridCol w="2593910">
                  <a:extLst>
                    <a:ext uri="{9D8B030D-6E8A-4147-A177-3AD203B41FA5}">
                      <a16:colId xmlns:a16="http://schemas.microsoft.com/office/drawing/2014/main" val="2435790886"/>
                    </a:ext>
                  </a:extLst>
                </a:gridCol>
              </a:tblGrid>
              <a:tr h="53580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600" b="1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Teste t de </a:t>
                      </a:r>
                      <a:r>
                        <a:rPr lang="pt-BR" sz="3600" b="1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Welch</a:t>
                      </a:r>
                      <a:endParaRPr lang="pt-BR" sz="36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3600" b="1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Hipótese</a:t>
                      </a:r>
                      <a:endParaRPr lang="pt-BR" sz="36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337992"/>
                  </a:ext>
                </a:extLst>
              </a:tr>
              <a:tr h="10017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36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0,087</a:t>
                      </a:r>
                      <a:endParaRPr lang="pt-BR" sz="36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t-BR" sz="36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6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Nula - H0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953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87151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1498645" y="1934173"/>
            <a:ext cx="1724184" cy="4571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Shape 35"/>
          <p:cNvSpPr/>
          <p:nvPr/>
        </p:nvSpPr>
        <p:spPr>
          <a:xfrm>
            <a:off x="678666" y="979325"/>
            <a:ext cx="819979" cy="8199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1498645" y="2431242"/>
            <a:ext cx="146772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chemeClr val="tx1"/>
                </a:solidFill>
                <a:latin typeface="+mn-lt"/>
                <a:ea typeface="Proxima Nova" charset="0"/>
                <a:cs typeface="Proxima Nova" charset="0"/>
              </a:rPr>
              <a:t>Resultados: Latência x Carga de usuários</a:t>
            </a:r>
            <a:endParaRPr lang="pt-BR" sz="4000" dirty="0">
              <a:solidFill>
                <a:schemeClr val="tx1"/>
              </a:solidFill>
              <a:latin typeface="+mn-lt"/>
              <a:ea typeface="Proxima Nova" charset="0"/>
              <a:cs typeface="Proxima Nova" charset="0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1664836" y="1096926"/>
            <a:ext cx="146772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tx1"/>
                </a:solidFill>
                <a:latin typeface="+mn-lt"/>
                <a:ea typeface="Proxima Nova Light" charset="0"/>
                <a:cs typeface="Proxima Nova Light" charset="0"/>
              </a:rPr>
              <a:t>Resultados</a:t>
            </a:r>
            <a:endParaRPr lang="pt-BR" sz="3200" dirty="0">
              <a:solidFill>
                <a:schemeClr val="tx1"/>
              </a:solidFill>
              <a:effectLst/>
              <a:latin typeface="+mn-lt"/>
              <a:ea typeface="Proxima Nova Light" charset="0"/>
              <a:cs typeface="Proxima Nova Light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3835" y="979325"/>
            <a:ext cx="2806700" cy="635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0747" y="1934173"/>
            <a:ext cx="609788" cy="11324627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16894026" y="12674025"/>
            <a:ext cx="55392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tx1"/>
                </a:solidFill>
                <a:latin typeface="+mn-lt"/>
                <a:ea typeface="Proxima Nova Light" charset="0"/>
                <a:cs typeface="Proxima Nova Light" charset="0"/>
              </a:rPr>
              <a:t>17/26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14FC951-2DA1-7B66-CF3B-64CA47F9B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7808" y="3888669"/>
            <a:ext cx="8214889" cy="81060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A367E52-A3DD-73BF-8C82-E4E92B60A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514091"/>
              </p:ext>
            </p:extLst>
          </p:nvPr>
        </p:nvGraphicFramePr>
        <p:xfrm>
          <a:off x="1795465" y="5943600"/>
          <a:ext cx="8214888" cy="18288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88095">
                  <a:extLst>
                    <a:ext uri="{9D8B030D-6E8A-4147-A177-3AD203B41FA5}">
                      <a16:colId xmlns:a16="http://schemas.microsoft.com/office/drawing/2014/main" val="1481524253"/>
                    </a:ext>
                  </a:extLst>
                </a:gridCol>
                <a:gridCol w="3926793">
                  <a:extLst>
                    <a:ext uri="{9D8B030D-6E8A-4147-A177-3AD203B41FA5}">
                      <a16:colId xmlns:a16="http://schemas.microsoft.com/office/drawing/2014/main" val="2435790886"/>
                    </a:ext>
                  </a:extLst>
                </a:gridCol>
              </a:tblGrid>
              <a:tr h="495257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600" b="1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Teste t de </a:t>
                      </a:r>
                      <a:r>
                        <a:rPr lang="pt-BR" sz="3600" b="1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Welch</a:t>
                      </a:r>
                      <a:endParaRPr lang="pt-BR" sz="36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3600" b="1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Hipótese</a:t>
                      </a:r>
                      <a:endParaRPr lang="pt-BR" sz="36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337992"/>
                  </a:ext>
                </a:extLst>
              </a:tr>
              <a:tr h="9197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36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0,027</a:t>
                      </a:r>
                      <a:endParaRPr lang="pt-BR" sz="36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t-BR" sz="36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6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Alternativa – H1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953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3552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1498645" y="1934173"/>
            <a:ext cx="1724184" cy="4571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Shape 35"/>
          <p:cNvSpPr/>
          <p:nvPr/>
        </p:nvSpPr>
        <p:spPr>
          <a:xfrm>
            <a:off x="678666" y="979325"/>
            <a:ext cx="819979" cy="8199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1498645" y="2431242"/>
            <a:ext cx="146772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chemeClr val="tx1"/>
                </a:solidFill>
                <a:latin typeface="+mn-lt"/>
                <a:ea typeface="Proxima Nova" charset="0"/>
                <a:cs typeface="Proxima Nova" charset="0"/>
              </a:rPr>
              <a:t>Gráfico de Taxa de transferência x Carga de usuários</a:t>
            </a:r>
            <a:endParaRPr lang="pt-BR" sz="4000" dirty="0">
              <a:solidFill>
                <a:schemeClr val="tx1"/>
              </a:solidFill>
              <a:latin typeface="+mn-lt"/>
              <a:ea typeface="Proxima Nova" charset="0"/>
              <a:cs typeface="Proxima Nova" charset="0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1664836" y="1096926"/>
            <a:ext cx="146772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tx1"/>
                </a:solidFill>
                <a:latin typeface="+mn-lt"/>
                <a:ea typeface="Proxima Nova Light" charset="0"/>
                <a:cs typeface="Proxima Nova Light" charset="0"/>
              </a:rPr>
              <a:t>Resultados</a:t>
            </a:r>
            <a:endParaRPr lang="pt-BR" sz="3200" dirty="0">
              <a:solidFill>
                <a:schemeClr val="tx1"/>
              </a:solidFill>
              <a:effectLst/>
              <a:latin typeface="+mn-lt"/>
              <a:ea typeface="Proxima Nova Light" charset="0"/>
              <a:cs typeface="Proxima Nova Light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3835" y="979325"/>
            <a:ext cx="2806700" cy="635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0747" y="1934173"/>
            <a:ext cx="609788" cy="11324627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16894026" y="12674025"/>
            <a:ext cx="55392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tx1"/>
                </a:solidFill>
                <a:latin typeface="+mn-lt"/>
                <a:ea typeface="Proxima Nova Light" charset="0"/>
                <a:cs typeface="Proxima Nova Light" charset="0"/>
              </a:rPr>
              <a:t>18/26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9AD16B8-4FF6-50BD-4F14-7C5083922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8318" y="3888669"/>
            <a:ext cx="8236479" cy="81377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260D860C-02B9-AA83-873F-17CB9FC838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292053"/>
              </p:ext>
            </p:extLst>
          </p:nvPr>
        </p:nvGraphicFramePr>
        <p:xfrm>
          <a:off x="2053221" y="5943600"/>
          <a:ext cx="7874550" cy="18288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316097">
                  <a:extLst>
                    <a:ext uri="{9D8B030D-6E8A-4147-A177-3AD203B41FA5}">
                      <a16:colId xmlns:a16="http://schemas.microsoft.com/office/drawing/2014/main" val="1481524253"/>
                    </a:ext>
                  </a:extLst>
                </a:gridCol>
                <a:gridCol w="3558453">
                  <a:extLst>
                    <a:ext uri="{9D8B030D-6E8A-4147-A177-3AD203B41FA5}">
                      <a16:colId xmlns:a16="http://schemas.microsoft.com/office/drawing/2014/main" val="2435790886"/>
                    </a:ext>
                  </a:extLst>
                </a:gridCol>
              </a:tblGrid>
              <a:tr h="53580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600" b="1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Teste t de </a:t>
                      </a:r>
                      <a:r>
                        <a:rPr lang="pt-BR" sz="3600" b="1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Student</a:t>
                      </a:r>
                      <a:endParaRPr lang="pt-BR" sz="36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3600" b="1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Hipótese</a:t>
                      </a:r>
                      <a:endParaRPr lang="pt-BR" sz="36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337992"/>
                  </a:ext>
                </a:extLst>
              </a:tr>
              <a:tr h="10017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36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0,0001229</a:t>
                      </a: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t-BR" sz="36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6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Alternativa – H1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953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0862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1498645" y="1934173"/>
            <a:ext cx="1724184" cy="4571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Shape 35"/>
          <p:cNvSpPr/>
          <p:nvPr/>
        </p:nvSpPr>
        <p:spPr>
          <a:xfrm>
            <a:off x="678666" y="979325"/>
            <a:ext cx="819979" cy="8199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1498645" y="2431242"/>
            <a:ext cx="146772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chemeClr val="tx1"/>
                </a:solidFill>
                <a:latin typeface="+mn-lt"/>
                <a:ea typeface="Proxima Nova" charset="0"/>
                <a:cs typeface="Proxima Nova" charset="0"/>
              </a:rPr>
              <a:t>Gráfico de Pacotes recebidos x Carga de usuários</a:t>
            </a:r>
            <a:endParaRPr lang="pt-BR" sz="4000" dirty="0">
              <a:solidFill>
                <a:schemeClr val="tx1"/>
              </a:solidFill>
              <a:latin typeface="+mn-lt"/>
              <a:ea typeface="Proxima Nova" charset="0"/>
              <a:cs typeface="Proxima Nova" charset="0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1664836" y="1096926"/>
            <a:ext cx="146772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tx1"/>
                </a:solidFill>
                <a:latin typeface="+mn-lt"/>
                <a:ea typeface="Proxima Nova Light" charset="0"/>
                <a:cs typeface="Proxima Nova Light" charset="0"/>
              </a:rPr>
              <a:t>Resultados</a:t>
            </a:r>
            <a:endParaRPr lang="pt-BR" sz="3200" dirty="0">
              <a:solidFill>
                <a:schemeClr val="tx1"/>
              </a:solidFill>
              <a:effectLst/>
              <a:latin typeface="+mn-lt"/>
              <a:ea typeface="Proxima Nova Light" charset="0"/>
              <a:cs typeface="Proxima Nova Light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3835" y="979325"/>
            <a:ext cx="2806700" cy="635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0747" y="1934173"/>
            <a:ext cx="609788" cy="11324627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16894026" y="12674025"/>
            <a:ext cx="55392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tx1"/>
                </a:solidFill>
                <a:latin typeface="+mn-lt"/>
                <a:ea typeface="Proxima Nova Light" charset="0"/>
                <a:cs typeface="Proxima Nova Light" charset="0"/>
              </a:rPr>
              <a:t>19/26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FC807BD-20E2-6703-9419-EAA8C9BBBD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6280" y="4030823"/>
            <a:ext cx="8227755" cy="81288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2C0B9C9C-207A-4514-27C9-A05BB20659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528407"/>
              </p:ext>
            </p:extLst>
          </p:nvPr>
        </p:nvGraphicFramePr>
        <p:xfrm>
          <a:off x="1811609" y="5943600"/>
          <a:ext cx="8713321" cy="164179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850448">
                  <a:extLst>
                    <a:ext uri="{9D8B030D-6E8A-4147-A177-3AD203B41FA5}">
                      <a16:colId xmlns:a16="http://schemas.microsoft.com/office/drawing/2014/main" val="1481524253"/>
                    </a:ext>
                  </a:extLst>
                </a:gridCol>
                <a:gridCol w="3862873">
                  <a:extLst>
                    <a:ext uri="{9D8B030D-6E8A-4147-A177-3AD203B41FA5}">
                      <a16:colId xmlns:a16="http://schemas.microsoft.com/office/drawing/2014/main" val="2435790886"/>
                    </a:ext>
                  </a:extLst>
                </a:gridCol>
              </a:tblGrid>
              <a:tr h="53580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600" b="1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Teste t de </a:t>
                      </a:r>
                      <a:r>
                        <a:rPr lang="pt-BR" sz="3600" b="1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Welch</a:t>
                      </a:r>
                      <a:endParaRPr lang="pt-BR" sz="36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3600" b="1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Hipótese</a:t>
                      </a:r>
                      <a:endParaRPr lang="pt-BR" sz="36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337992"/>
                  </a:ext>
                </a:extLst>
              </a:tr>
              <a:tr h="1001715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6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0,0000974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6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Alternativa – H1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953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53357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1498645" y="1934173"/>
            <a:ext cx="1724184" cy="4571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Shape 35"/>
          <p:cNvSpPr/>
          <p:nvPr/>
        </p:nvSpPr>
        <p:spPr>
          <a:xfrm>
            <a:off x="678666" y="979325"/>
            <a:ext cx="819979" cy="8199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1664836" y="1096926"/>
            <a:ext cx="146772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tx1"/>
                </a:solidFill>
                <a:latin typeface="+mn-lt"/>
                <a:ea typeface="Proxima Nova Light" charset="0"/>
                <a:cs typeface="Proxima Nova Light" charset="0"/>
              </a:rPr>
              <a:t>Sumário</a:t>
            </a:r>
            <a:endParaRPr lang="pt-BR" sz="3200" dirty="0">
              <a:solidFill>
                <a:schemeClr val="tx1"/>
              </a:solidFill>
              <a:effectLst/>
              <a:latin typeface="+mn-lt"/>
              <a:ea typeface="Proxima Nova Light" charset="0"/>
              <a:cs typeface="Proxima Nova Light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3835" y="979325"/>
            <a:ext cx="2806700" cy="635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0747" y="1934173"/>
            <a:ext cx="609788" cy="11324627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16894026" y="12674025"/>
            <a:ext cx="55392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tx1"/>
                </a:solidFill>
                <a:latin typeface="+mn-lt"/>
                <a:ea typeface="Proxima Nova Light" charset="0"/>
                <a:cs typeface="Proxima Nova Light" charset="0"/>
              </a:rPr>
              <a:t>2/26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B8969ED-2092-2A54-95B7-953A6674F27B}"/>
              </a:ext>
            </a:extLst>
          </p:cNvPr>
          <p:cNvSpPr txBox="1"/>
          <p:nvPr/>
        </p:nvSpPr>
        <p:spPr>
          <a:xfrm>
            <a:off x="1498645" y="3577517"/>
            <a:ext cx="12185778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Introdução</a:t>
            </a:r>
          </a:p>
          <a:p>
            <a:pPr marL="571500" indent="-57150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4000" dirty="0">
                <a:latin typeface="Arial" panose="020B0604020202020204" pitchFamily="34" charset="0"/>
              </a:rPr>
              <a:t>Revisão da literatura</a:t>
            </a:r>
          </a:p>
          <a:p>
            <a:pPr marL="571500" indent="-57150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4000" dirty="0">
                <a:latin typeface="Arial" panose="020B0604020202020204" pitchFamily="34" charset="0"/>
              </a:rPr>
              <a:t>Metodologia</a:t>
            </a:r>
          </a:p>
          <a:p>
            <a:pPr marL="571500" indent="-57150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4000" dirty="0">
                <a:latin typeface="Arial" panose="020B0604020202020204" pitchFamily="34" charset="0"/>
              </a:rPr>
              <a:t>Resultados</a:t>
            </a:r>
          </a:p>
          <a:p>
            <a:pPr marL="571500" indent="-57150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4000" dirty="0">
                <a:latin typeface="Arial" panose="020B0604020202020204" pitchFamily="34" charset="0"/>
              </a:rPr>
              <a:t>Conclusão</a:t>
            </a:r>
          </a:p>
          <a:p>
            <a:pPr marL="571500" indent="-57150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4000" dirty="0">
                <a:latin typeface="Arial" panose="020B0604020202020204" pitchFamily="34" charset="0"/>
              </a:rPr>
              <a:t>Referências</a:t>
            </a:r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endParaRPr lang="pt-BR" sz="4000" dirty="0">
              <a:latin typeface="Arial" panose="020B0604020202020204" pitchFamily="34" charset="0"/>
            </a:endParaRPr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endParaRPr lang="pt-BR" sz="4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2759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1498645" y="1934173"/>
            <a:ext cx="1724184" cy="4571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Shape 35"/>
          <p:cNvSpPr/>
          <p:nvPr/>
        </p:nvSpPr>
        <p:spPr>
          <a:xfrm>
            <a:off x="678666" y="979325"/>
            <a:ext cx="819979" cy="8199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1498645" y="2431242"/>
            <a:ext cx="146772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chemeClr val="tx1"/>
                </a:solidFill>
                <a:latin typeface="+mn-lt"/>
                <a:ea typeface="Proxima Nova" charset="0"/>
                <a:cs typeface="Proxima Nova" charset="0"/>
              </a:rPr>
              <a:t>Gráfico de Pacotes enviados x Carga de usuários</a:t>
            </a:r>
            <a:endParaRPr lang="pt-BR" sz="4000" dirty="0">
              <a:solidFill>
                <a:schemeClr val="tx1"/>
              </a:solidFill>
              <a:latin typeface="+mn-lt"/>
              <a:ea typeface="Proxima Nova" charset="0"/>
              <a:cs typeface="Proxima Nova" charset="0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1664836" y="1096926"/>
            <a:ext cx="146772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tx1"/>
                </a:solidFill>
                <a:latin typeface="+mn-lt"/>
                <a:ea typeface="Proxima Nova Light" charset="0"/>
                <a:cs typeface="Proxima Nova Light" charset="0"/>
              </a:rPr>
              <a:t>Resultados</a:t>
            </a:r>
            <a:endParaRPr lang="pt-BR" sz="3200" dirty="0">
              <a:solidFill>
                <a:schemeClr val="tx1"/>
              </a:solidFill>
              <a:effectLst/>
              <a:latin typeface="+mn-lt"/>
              <a:ea typeface="Proxima Nova Light" charset="0"/>
              <a:cs typeface="Proxima Nova Light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3835" y="979325"/>
            <a:ext cx="2806700" cy="635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0747" y="1934173"/>
            <a:ext cx="609788" cy="11324627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17181493" y="12674025"/>
            <a:ext cx="55392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tx1"/>
                </a:solidFill>
                <a:latin typeface="+mn-lt"/>
                <a:ea typeface="Proxima Nova Light" charset="0"/>
                <a:cs typeface="Proxima Nova Light" charset="0"/>
              </a:rPr>
              <a:t>20/26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B1AC8A7-03A4-D141-D07D-2754E0A74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6110" y="3660314"/>
            <a:ext cx="8335010" cy="82241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AE4088FC-717E-D884-AB03-FA0D90F33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569628"/>
              </p:ext>
            </p:extLst>
          </p:nvPr>
        </p:nvGraphicFramePr>
        <p:xfrm>
          <a:off x="1993066" y="5943600"/>
          <a:ext cx="7393529" cy="18288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847897">
                  <a:extLst>
                    <a:ext uri="{9D8B030D-6E8A-4147-A177-3AD203B41FA5}">
                      <a16:colId xmlns:a16="http://schemas.microsoft.com/office/drawing/2014/main" val="1481524253"/>
                    </a:ext>
                  </a:extLst>
                </a:gridCol>
                <a:gridCol w="3545632">
                  <a:extLst>
                    <a:ext uri="{9D8B030D-6E8A-4147-A177-3AD203B41FA5}">
                      <a16:colId xmlns:a16="http://schemas.microsoft.com/office/drawing/2014/main" val="2435790886"/>
                    </a:ext>
                  </a:extLst>
                </a:gridCol>
              </a:tblGrid>
              <a:tr h="551906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600" b="1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Teste t de </a:t>
                      </a:r>
                      <a:r>
                        <a:rPr lang="pt-BR" sz="3600" b="1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Welch</a:t>
                      </a:r>
                      <a:endParaRPr lang="pt-BR" sz="36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3600" b="1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Hipótese</a:t>
                      </a:r>
                      <a:endParaRPr lang="pt-BR" sz="36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337992"/>
                  </a:ext>
                </a:extLst>
              </a:tr>
              <a:tr h="10249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3600" b="0" dirty="0">
                          <a:effectLst/>
                        </a:rPr>
                        <a:t>0,0005654</a:t>
                      </a:r>
                      <a:endParaRPr lang="pt-BR" sz="36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t-BR" sz="36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6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Alternativa – H1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953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99612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1498645" y="1934173"/>
            <a:ext cx="1724184" cy="4571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Shape 35"/>
          <p:cNvSpPr/>
          <p:nvPr/>
        </p:nvSpPr>
        <p:spPr>
          <a:xfrm>
            <a:off x="678666" y="979325"/>
            <a:ext cx="819979" cy="8199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1664836" y="1096926"/>
            <a:ext cx="146772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tx1"/>
                </a:solidFill>
                <a:latin typeface="+mn-lt"/>
                <a:ea typeface="Proxima Nova Light" charset="0"/>
                <a:cs typeface="Proxima Nova Light" charset="0"/>
              </a:rPr>
              <a:t>Conclusão</a:t>
            </a:r>
            <a:endParaRPr lang="pt-BR" sz="3200" dirty="0">
              <a:solidFill>
                <a:schemeClr val="tx1"/>
              </a:solidFill>
              <a:effectLst/>
              <a:latin typeface="+mn-lt"/>
              <a:ea typeface="Proxima Nova Light" charset="0"/>
              <a:cs typeface="Proxima Nova Light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3835" y="979325"/>
            <a:ext cx="2806700" cy="635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0747" y="1934173"/>
            <a:ext cx="609788" cy="11324627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17181493" y="12674025"/>
            <a:ext cx="55392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tx1"/>
                </a:solidFill>
                <a:latin typeface="+mn-lt"/>
                <a:ea typeface="Proxima Nova Light" charset="0"/>
                <a:cs typeface="Proxima Nova Light" charset="0"/>
              </a:rPr>
              <a:t>21/26</a:t>
            </a:r>
          </a:p>
        </p:txBody>
      </p:sp>
      <p:graphicFrame>
        <p:nvGraphicFramePr>
          <p:cNvPr id="39" name="CaixaDeTexto 6">
            <a:extLst>
              <a:ext uri="{FF2B5EF4-FFF2-40B4-BE49-F238E27FC236}">
                <a16:creationId xmlns:a16="http://schemas.microsoft.com/office/drawing/2014/main" id="{80B1EDD3-5FED-9D2D-4DCC-3959A65BDA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4054673"/>
              </p:ext>
            </p:extLst>
          </p:nvPr>
        </p:nvGraphicFramePr>
        <p:xfrm>
          <a:off x="2090057" y="3564294"/>
          <a:ext cx="17242972" cy="8094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3759781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1498645" y="1934173"/>
            <a:ext cx="1724184" cy="4571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Shape 35"/>
          <p:cNvSpPr/>
          <p:nvPr/>
        </p:nvSpPr>
        <p:spPr>
          <a:xfrm>
            <a:off x="678666" y="979325"/>
            <a:ext cx="819979" cy="8199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1664836" y="1096926"/>
            <a:ext cx="146772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tx1"/>
                </a:solidFill>
                <a:latin typeface="+mn-lt"/>
                <a:ea typeface="Proxima Nova Light" charset="0"/>
                <a:cs typeface="Proxima Nova Light" charset="0"/>
              </a:rPr>
              <a:t>Referências</a:t>
            </a:r>
            <a:endParaRPr lang="pt-BR" sz="3200" dirty="0">
              <a:solidFill>
                <a:schemeClr val="tx1"/>
              </a:solidFill>
              <a:effectLst/>
              <a:latin typeface="+mn-lt"/>
              <a:ea typeface="Proxima Nova Light" charset="0"/>
              <a:cs typeface="Proxima Nova Light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3835" y="979325"/>
            <a:ext cx="2806700" cy="635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0747" y="1934173"/>
            <a:ext cx="609788" cy="11324627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17181493" y="12674025"/>
            <a:ext cx="55392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tx1"/>
                </a:solidFill>
                <a:latin typeface="+mn-lt"/>
                <a:ea typeface="Proxima Nova Light" charset="0"/>
                <a:cs typeface="Proxima Nova Light" charset="0"/>
              </a:rPr>
              <a:t>22/26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8FFA3C3-1A7F-F459-B11A-B2DFEFA4FA3B}"/>
              </a:ext>
            </a:extLst>
          </p:cNvPr>
          <p:cNvSpPr txBox="1"/>
          <p:nvPr/>
        </p:nvSpPr>
        <p:spPr>
          <a:xfrm>
            <a:off x="1759268" y="2604606"/>
            <a:ext cx="18764567" cy="10125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 err="1"/>
              <a:t>Amjad</a:t>
            </a:r>
            <a:r>
              <a:rPr lang="pt-BR" sz="3600" dirty="0"/>
              <a:t>, </a:t>
            </a:r>
            <a:r>
              <a:rPr lang="pt-BR" sz="3600" dirty="0" err="1"/>
              <a:t>Mahfida</a:t>
            </a:r>
            <a:r>
              <a:rPr lang="pt-BR" sz="3600" dirty="0"/>
              <a:t> et al. (2021). “Web </a:t>
            </a:r>
            <a:r>
              <a:rPr lang="pt-BR" sz="3600" dirty="0" err="1"/>
              <a:t>application</a:t>
            </a:r>
            <a:r>
              <a:rPr lang="pt-BR" sz="3600" dirty="0"/>
              <a:t> performance </a:t>
            </a:r>
            <a:r>
              <a:rPr lang="pt-BR" sz="3600" dirty="0" err="1"/>
              <a:t>analysis</a:t>
            </a:r>
            <a:r>
              <a:rPr lang="pt-BR" sz="3600" dirty="0"/>
              <a:t> </a:t>
            </a:r>
            <a:r>
              <a:rPr lang="pt-BR" sz="3600" dirty="0" err="1"/>
              <a:t>of</a:t>
            </a:r>
            <a:r>
              <a:rPr lang="pt-BR" sz="3600" dirty="0"/>
              <a:t> E-commerce sites in Bangladesh: </a:t>
            </a:r>
            <a:r>
              <a:rPr lang="pt-BR" sz="3600" dirty="0" err="1"/>
              <a:t>an</a:t>
            </a:r>
            <a:r>
              <a:rPr lang="pt-BR" sz="3600" dirty="0"/>
              <a:t> </a:t>
            </a:r>
            <a:r>
              <a:rPr lang="pt-BR" sz="3600" dirty="0" err="1"/>
              <a:t>empirical</a:t>
            </a:r>
            <a:r>
              <a:rPr lang="pt-BR" sz="3600" dirty="0"/>
              <a:t> </a:t>
            </a:r>
            <a:r>
              <a:rPr lang="pt-BR" sz="3600" dirty="0" err="1"/>
              <a:t>study</a:t>
            </a:r>
            <a:r>
              <a:rPr lang="pt-BR" sz="3600" dirty="0"/>
              <a:t>”. Em: </a:t>
            </a:r>
            <a:r>
              <a:rPr lang="pt-BR" sz="3600" dirty="0" err="1"/>
              <a:t>International</a:t>
            </a:r>
            <a:r>
              <a:rPr lang="pt-BR" sz="3600" dirty="0"/>
              <a:t> </a:t>
            </a:r>
            <a:r>
              <a:rPr lang="pt-BR" sz="3600" dirty="0" err="1"/>
              <a:t>Journal</a:t>
            </a:r>
            <a:r>
              <a:rPr lang="pt-BR" sz="3600" dirty="0"/>
              <a:t> </a:t>
            </a:r>
            <a:r>
              <a:rPr lang="pt-BR" sz="3600" dirty="0" err="1"/>
              <a:t>of</a:t>
            </a:r>
            <a:r>
              <a:rPr lang="pt-BR" sz="3600" dirty="0"/>
              <a:t> </a:t>
            </a:r>
            <a:r>
              <a:rPr lang="pt-BR" sz="3600" dirty="0" err="1"/>
              <a:t>Information</a:t>
            </a:r>
            <a:r>
              <a:rPr lang="pt-BR" sz="3600" dirty="0"/>
              <a:t> </a:t>
            </a:r>
            <a:r>
              <a:rPr lang="pt-BR" sz="3600" dirty="0" err="1"/>
              <a:t>Engineering</a:t>
            </a:r>
            <a:r>
              <a:rPr lang="pt-BR" sz="3600" dirty="0"/>
              <a:t> </a:t>
            </a:r>
            <a:r>
              <a:rPr lang="pt-BR" sz="3600" dirty="0" err="1"/>
              <a:t>and</a:t>
            </a:r>
            <a:r>
              <a:rPr lang="pt-BR" sz="3600" dirty="0"/>
              <a:t> </a:t>
            </a:r>
            <a:r>
              <a:rPr lang="pt-BR" sz="3600" dirty="0" err="1"/>
              <a:t>Electronic</a:t>
            </a:r>
            <a:r>
              <a:rPr lang="pt-BR" sz="3600" dirty="0"/>
              <a:t> Business 13.2, pp. 47–54.</a:t>
            </a:r>
          </a:p>
          <a:p>
            <a:endParaRPr lang="pt-BR" sz="3600" dirty="0"/>
          </a:p>
          <a:p>
            <a:r>
              <a:rPr lang="pt-BR" sz="3600" dirty="0"/>
              <a:t>Apps, .NET </a:t>
            </a:r>
            <a:r>
              <a:rPr lang="pt-BR" sz="3600" dirty="0" err="1"/>
              <a:t>Application</a:t>
            </a:r>
            <a:r>
              <a:rPr lang="pt-BR" sz="3600" dirty="0"/>
              <a:t> </a:t>
            </a:r>
            <a:r>
              <a:rPr lang="pt-BR" sz="3600" dirty="0" err="1"/>
              <a:t>Architecture</a:t>
            </a:r>
            <a:r>
              <a:rPr lang="pt-BR" sz="3600" dirty="0"/>
              <a:t> - </a:t>
            </a:r>
            <a:r>
              <a:rPr lang="pt-BR" sz="3600" dirty="0" err="1"/>
              <a:t>Reference</a:t>
            </a:r>
            <a:r>
              <a:rPr lang="pt-BR" sz="3600" dirty="0"/>
              <a:t> (2017). </a:t>
            </a:r>
            <a:r>
              <a:rPr lang="pt-BR" sz="3600" dirty="0" err="1"/>
              <a:t>eShopOnWeb</a:t>
            </a:r>
            <a:r>
              <a:rPr lang="pt-BR" sz="3600" dirty="0"/>
              <a:t>. https : / /</a:t>
            </a:r>
          </a:p>
          <a:p>
            <a:r>
              <a:rPr lang="pt-BR" sz="3600" dirty="0"/>
              <a:t>github.com/</a:t>
            </a:r>
            <a:r>
              <a:rPr lang="pt-BR" sz="3600" dirty="0" err="1"/>
              <a:t>dotnet-architecture</a:t>
            </a:r>
            <a:r>
              <a:rPr lang="pt-BR" sz="3600" dirty="0"/>
              <a:t>/</a:t>
            </a:r>
            <a:r>
              <a:rPr lang="pt-BR" sz="3600" dirty="0" err="1"/>
              <a:t>eShopOnWeb</a:t>
            </a:r>
            <a:r>
              <a:rPr lang="pt-BR" sz="3600" dirty="0"/>
              <a:t>.</a:t>
            </a:r>
          </a:p>
          <a:p>
            <a:endParaRPr lang="pt-BR" sz="3600" dirty="0"/>
          </a:p>
          <a:p>
            <a:r>
              <a:rPr lang="pt-BR" sz="3600" dirty="0"/>
              <a:t>Bass, </a:t>
            </a:r>
            <a:r>
              <a:rPr lang="pt-BR" sz="3600" dirty="0" err="1"/>
              <a:t>Len</a:t>
            </a:r>
            <a:r>
              <a:rPr lang="pt-BR" sz="3600" dirty="0"/>
              <a:t>, Paul Clements e Rick </a:t>
            </a:r>
            <a:r>
              <a:rPr lang="pt-BR" sz="3600" dirty="0" err="1"/>
              <a:t>Kazman</a:t>
            </a:r>
            <a:r>
              <a:rPr lang="pt-BR" sz="3600" dirty="0"/>
              <a:t> (2012). Software </a:t>
            </a:r>
            <a:r>
              <a:rPr lang="pt-BR" sz="3600" dirty="0" err="1"/>
              <a:t>Architecture</a:t>
            </a:r>
            <a:r>
              <a:rPr lang="pt-BR" sz="3600" dirty="0"/>
              <a:t> in </a:t>
            </a:r>
            <a:r>
              <a:rPr lang="pt-BR" sz="3600" dirty="0" err="1"/>
              <a:t>Practice</a:t>
            </a:r>
            <a:r>
              <a:rPr lang="pt-BR" sz="3600" dirty="0"/>
              <a:t>: Software Architect Practice_c3. Addison-Wesley.</a:t>
            </a:r>
          </a:p>
          <a:p>
            <a:endParaRPr lang="pt-BR" sz="3600" dirty="0"/>
          </a:p>
          <a:p>
            <a:r>
              <a:rPr lang="pt-BR" sz="3600" dirty="0" err="1"/>
              <a:t>Cabane</a:t>
            </a:r>
            <a:r>
              <a:rPr lang="pt-BR" sz="3600" dirty="0"/>
              <a:t>, Hebert e </a:t>
            </a:r>
            <a:r>
              <a:rPr lang="pt-BR" sz="3600" dirty="0" err="1"/>
              <a:t>Kleinner</a:t>
            </a:r>
            <a:r>
              <a:rPr lang="pt-BR" sz="3600" dirty="0"/>
              <a:t> Farias (2024). “</a:t>
            </a:r>
            <a:r>
              <a:rPr lang="pt-BR" sz="3600" dirty="0" err="1"/>
              <a:t>On</a:t>
            </a:r>
            <a:r>
              <a:rPr lang="pt-BR" sz="3600" dirty="0"/>
              <a:t> </a:t>
            </a:r>
            <a:r>
              <a:rPr lang="pt-BR" sz="3600" dirty="0" err="1"/>
              <a:t>the</a:t>
            </a:r>
            <a:r>
              <a:rPr lang="pt-BR" sz="3600" dirty="0"/>
              <a:t> </a:t>
            </a:r>
            <a:r>
              <a:rPr lang="pt-BR" sz="3600" dirty="0" err="1"/>
              <a:t>impact</a:t>
            </a:r>
            <a:r>
              <a:rPr lang="pt-BR" sz="3600" dirty="0"/>
              <a:t> </a:t>
            </a:r>
            <a:r>
              <a:rPr lang="pt-BR" sz="3600" dirty="0" err="1"/>
              <a:t>of</a:t>
            </a:r>
            <a:r>
              <a:rPr lang="pt-BR" sz="3600" dirty="0"/>
              <a:t> </a:t>
            </a:r>
            <a:r>
              <a:rPr lang="pt-BR" sz="3600" dirty="0" err="1"/>
              <a:t>event-driven</a:t>
            </a:r>
            <a:r>
              <a:rPr lang="pt-BR" sz="3600" dirty="0"/>
              <a:t> </a:t>
            </a:r>
            <a:r>
              <a:rPr lang="pt-BR" sz="3600" dirty="0" err="1"/>
              <a:t>architecture</a:t>
            </a:r>
            <a:r>
              <a:rPr lang="pt-BR" sz="3600" dirty="0"/>
              <a:t> </a:t>
            </a:r>
            <a:r>
              <a:rPr lang="pt-BR" sz="3600" dirty="0" err="1"/>
              <a:t>on</a:t>
            </a:r>
            <a:r>
              <a:rPr lang="pt-BR" sz="3600" dirty="0"/>
              <a:t> performance: </a:t>
            </a:r>
            <a:r>
              <a:rPr lang="pt-BR" sz="3600" dirty="0" err="1"/>
              <a:t>An</a:t>
            </a:r>
            <a:r>
              <a:rPr lang="pt-BR" sz="3600" dirty="0"/>
              <a:t> </a:t>
            </a:r>
            <a:r>
              <a:rPr lang="pt-BR" sz="3600" dirty="0" err="1"/>
              <a:t>exploratory</a:t>
            </a:r>
            <a:r>
              <a:rPr lang="pt-BR" sz="3600" dirty="0"/>
              <a:t> </a:t>
            </a:r>
            <a:r>
              <a:rPr lang="pt-BR" sz="3600" dirty="0" err="1"/>
              <a:t>study</a:t>
            </a:r>
            <a:r>
              <a:rPr lang="pt-BR" sz="3600" dirty="0"/>
              <a:t>”. Em: Future Generation Computer Systems 153, pp. 52–69.</a:t>
            </a:r>
          </a:p>
          <a:p>
            <a:endParaRPr lang="pt-BR" sz="3600" dirty="0"/>
          </a:p>
          <a:p>
            <a:r>
              <a:rPr lang="pt-BR" sz="3600" dirty="0"/>
              <a:t>Al-</a:t>
            </a:r>
            <a:r>
              <a:rPr lang="pt-BR" sz="3600" dirty="0" err="1"/>
              <a:t>Debagy</a:t>
            </a:r>
            <a:r>
              <a:rPr lang="pt-BR" sz="3600" dirty="0"/>
              <a:t>, Omar e Peter </a:t>
            </a:r>
            <a:r>
              <a:rPr lang="pt-BR" sz="3600" dirty="0" err="1"/>
              <a:t>Martinek</a:t>
            </a:r>
            <a:r>
              <a:rPr lang="pt-BR" sz="3600" dirty="0"/>
              <a:t> (2018). “A </a:t>
            </a:r>
            <a:r>
              <a:rPr lang="pt-BR" sz="3600" dirty="0" err="1"/>
              <a:t>comparative</a:t>
            </a:r>
            <a:r>
              <a:rPr lang="pt-BR" sz="3600" dirty="0"/>
              <a:t> review </a:t>
            </a:r>
            <a:r>
              <a:rPr lang="pt-BR" sz="3600" dirty="0" err="1"/>
              <a:t>of</a:t>
            </a:r>
            <a:r>
              <a:rPr lang="pt-BR" sz="3600" dirty="0"/>
              <a:t> </a:t>
            </a:r>
            <a:r>
              <a:rPr lang="pt-BR" sz="3600" dirty="0" err="1"/>
              <a:t>microservices</a:t>
            </a:r>
            <a:r>
              <a:rPr lang="pt-BR" sz="3600" dirty="0"/>
              <a:t> </a:t>
            </a:r>
            <a:r>
              <a:rPr lang="pt-BR" sz="3600" dirty="0" err="1"/>
              <a:t>and</a:t>
            </a:r>
            <a:r>
              <a:rPr lang="pt-BR" sz="3600" dirty="0"/>
              <a:t> </a:t>
            </a:r>
            <a:r>
              <a:rPr lang="pt-BR" sz="3600" dirty="0" err="1"/>
              <a:t>monolithic</a:t>
            </a:r>
            <a:r>
              <a:rPr lang="pt-BR" sz="3600" dirty="0"/>
              <a:t> </a:t>
            </a:r>
            <a:r>
              <a:rPr lang="pt-BR" sz="3600" dirty="0" err="1"/>
              <a:t>architectures</a:t>
            </a:r>
            <a:r>
              <a:rPr lang="pt-BR" sz="3600" dirty="0"/>
              <a:t>”. Em: 2018 IEEE 18th </a:t>
            </a:r>
            <a:r>
              <a:rPr lang="pt-BR" sz="3600" dirty="0" err="1"/>
              <a:t>International</a:t>
            </a:r>
            <a:r>
              <a:rPr lang="pt-BR" sz="3600" dirty="0"/>
              <a:t> </a:t>
            </a:r>
            <a:r>
              <a:rPr lang="pt-BR" sz="3600" dirty="0" err="1"/>
              <a:t>Symposium</a:t>
            </a:r>
            <a:r>
              <a:rPr lang="pt-BR" sz="3600" dirty="0"/>
              <a:t> </a:t>
            </a:r>
            <a:r>
              <a:rPr lang="pt-BR" sz="3600" dirty="0" err="1"/>
              <a:t>on</a:t>
            </a:r>
            <a:r>
              <a:rPr lang="pt-BR" sz="3600" dirty="0"/>
              <a:t> </a:t>
            </a:r>
            <a:r>
              <a:rPr lang="pt-BR" sz="3600" dirty="0" err="1"/>
              <a:t>Computational</a:t>
            </a:r>
            <a:r>
              <a:rPr lang="pt-BR" sz="3600" dirty="0"/>
              <a:t> </a:t>
            </a:r>
            <a:r>
              <a:rPr lang="pt-BR" sz="3600" dirty="0" err="1"/>
              <a:t>Intelligence</a:t>
            </a:r>
            <a:r>
              <a:rPr lang="pt-BR" sz="3600" dirty="0"/>
              <a:t> </a:t>
            </a:r>
            <a:r>
              <a:rPr lang="pt-BR" sz="3600" dirty="0" err="1"/>
              <a:t>and</a:t>
            </a:r>
            <a:r>
              <a:rPr lang="pt-BR" sz="3600" dirty="0"/>
              <a:t> </a:t>
            </a:r>
            <a:r>
              <a:rPr lang="pt-BR" sz="3600" dirty="0" err="1"/>
              <a:t>Informatics</a:t>
            </a:r>
            <a:r>
              <a:rPr lang="pt-BR" sz="3600" dirty="0"/>
              <a:t> (CINTI). IEEE, pp. 000149–000154.</a:t>
            </a:r>
          </a:p>
          <a:p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42321707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1498645" y="1934173"/>
            <a:ext cx="1724184" cy="4571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Shape 35"/>
          <p:cNvSpPr/>
          <p:nvPr/>
        </p:nvSpPr>
        <p:spPr>
          <a:xfrm>
            <a:off x="678666" y="979325"/>
            <a:ext cx="819979" cy="8199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1664836" y="1096926"/>
            <a:ext cx="146772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tx1"/>
                </a:solidFill>
                <a:latin typeface="+mn-lt"/>
                <a:ea typeface="Proxima Nova Light" charset="0"/>
                <a:cs typeface="Proxima Nova Light" charset="0"/>
              </a:rPr>
              <a:t>Referências</a:t>
            </a:r>
            <a:endParaRPr lang="pt-BR" sz="3200" dirty="0">
              <a:solidFill>
                <a:schemeClr val="tx1"/>
              </a:solidFill>
              <a:effectLst/>
              <a:latin typeface="+mn-lt"/>
              <a:ea typeface="Proxima Nova Light" charset="0"/>
              <a:cs typeface="Proxima Nova Light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3835" y="979325"/>
            <a:ext cx="2806700" cy="635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0747" y="1934173"/>
            <a:ext cx="609788" cy="11324627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17181493" y="12674025"/>
            <a:ext cx="55392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tx1"/>
                </a:solidFill>
                <a:latin typeface="+mn-lt"/>
                <a:ea typeface="Proxima Nova Light" charset="0"/>
                <a:cs typeface="Proxima Nova Light" charset="0"/>
              </a:rPr>
              <a:t>23/26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8FFA3C3-1A7F-F459-B11A-B2DFEFA4FA3B}"/>
              </a:ext>
            </a:extLst>
          </p:cNvPr>
          <p:cNvSpPr txBox="1"/>
          <p:nvPr/>
        </p:nvSpPr>
        <p:spPr>
          <a:xfrm>
            <a:off x="1498645" y="2624250"/>
            <a:ext cx="20765956" cy="11172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 err="1"/>
              <a:t>Erinle</a:t>
            </a:r>
            <a:r>
              <a:rPr lang="en-US" sz="3600" dirty="0"/>
              <a:t>, Bayo (2017). Performance Testing with JMeter 3. </a:t>
            </a:r>
            <a:r>
              <a:rPr lang="en-US" sz="3600" dirty="0" err="1"/>
              <a:t>Packt</a:t>
            </a:r>
            <a:r>
              <a:rPr lang="en-US" sz="3600" dirty="0"/>
              <a:t> Publishing Ltd. </a:t>
            </a:r>
          </a:p>
          <a:p>
            <a:endParaRPr lang="pt-BR" sz="3600" dirty="0"/>
          </a:p>
          <a:p>
            <a:r>
              <a:rPr lang="en-US" sz="3600" dirty="0"/>
              <a:t>Ford, Neal, Rebecca Parsons e Patrick </a:t>
            </a:r>
            <a:r>
              <a:rPr lang="en-US" sz="3600" dirty="0" err="1"/>
              <a:t>Kua</a:t>
            </a:r>
            <a:r>
              <a:rPr lang="en-US" sz="3600" dirty="0"/>
              <a:t> (2017). Building evolutionary architectures: support constant change. "O’Reilly Media, Inc.".</a:t>
            </a:r>
          </a:p>
          <a:p>
            <a:endParaRPr lang="en-US" sz="3600" dirty="0"/>
          </a:p>
          <a:p>
            <a:r>
              <a:rPr lang="pt-BR" sz="3600" dirty="0"/>
              <a:t>Fowler, Martin (2015). </a:t>
            </a:r>
            <a:r>
              <a:rPr lang="pt-BR" sz="3600" dirty="0" err="1"/>
              <a:t>Monolith</a:t>
            </a:r>
            <a:r>
              <a:rPr lang="pt-BR" sz="3600" dirty="0"/>
              <a:t> </a:t>
            </a:r>
            <a:r>
              <a:rPr lang="pt-BR" sz="3600" dirty="0" err="1"/>
              <a:t>First</a:t>
            </a:r>
            <a:r>
              <a:rPr lang="pt-BR" sz="3600" dirty="0"/>
              <a:t>. URL: https : / / </a:t>
            </a:r>
            <a:r>
              <a:rPr lang="pt-BR" sz="3600" dirty="0" err="1"/>
              <a:t>martinfowler</a:t>
            </a:r>
            <a:r>
              <a:rPr lang="pt-BR" sz="3600" dirty="0"/>
              <a:t> . com /</a:t>
            </a:r>
          </a:p>
          <a:p>
            <a:r>
              <a:rPr lang="pt-BR" sz="3600" dirty="0" err="1"/>
              <a:t>bliki</a:t>
            </a:r>
            <a:r>
              <a:rPr lang="pt-BR" sz="3600" dirty="0"/>
              <a:t>/MonolithFirst.html.</a:t>
            </a:r>
          </a:p>
          <a:p>
            <a:endParaRPr lang="pt-BR" sz="3600" dirty="0"/>
          </a:p>
          <a:p>
            <a:r>
              <a:rPr lang="pt-BR" sz="3600" dirty="0"/>
              <a:t>Gamma, Erich et al. (1993). “Design </a:t>
            </a:r>
            <a:r>
              <a:rPr lang="pt-BR" sz="3600" dirty="0" err="1"/>
              <a:t>patterns</a:t>
            </a:r>
            <a:r>
              <a:rPr lang="pt-BR" sz="3600" dirty="0"/>
              <a:t>: </a:t>
            </a:r>
            <a:r>
              <a:rPr lang="pt-BR" sz="3600" dirty="0" err="1"/>
              <a:t>Abstraction</a:t>
            </a:r>
            <a:r>
              <a:rPr lang="pt-BR" sz="3600" dirty="0"/>
              <a:t> </a:t>
            </a:r>
            <a:r>
              <a:rPr lang="pt-BR" sz="3600" dirty="0" err="1"/>
              <a:t>and</a:t>
            </a:r>
            <a:r>
              <a:rPr lang="pt-BR" sz="3600" dirty="0"/>
              <a:t> reuse </a:t>
            </a:r>
            <a:r>
              <a:rPr lang="pt-BR" sz="3600" dirty="0" err="1"/>
              <a:t>of</a:t>
            </a:r>
            <a:r>
              <a:rPr lang="pt-BR" sz="3600" dirty="0"/>
              <a:t> </a:t>
            </a:r>
            <a:r>
              <a:rPr lang="pt-BR" sz="3600" dirty="0" err="1"/>
              <a:t>object-oriented</a:t>
            </a:r>
            <a:r>
              <a:rPr lang="pt-BR" sz="3600" dirty="0"/>
              <a:t> design”. Em: ECOOP’93—</a:t>
            </a:r>
            <a:r>
              <a:rPr lang="pt-BR" sz="3600" dirty="0" err="1"/>
              <a:t>Object-Oriented</a:t>
            </a:r>
            <a:r>
              <a:rPr lang="pt-BR" sz="3600" dirty="0"/>
              <a:t> </a:t>
            </a:r>
            <a:r>
              <a:rPr lang="pt-BR" sz="3600" dirty="0" err="1"/>
              <a:t>Programming</a:t>
            </a:r>
            <a:r>
              <a:rPr lang="pt-BR" sz="3600" dirty="0"/>
              <a:t>: 7th </a:t>
            </a:r>
            <a:r>
              <a:rPr lang="pt-BR" sz="3600" dirty="0" err="1"/>
              <a:t>European</a:t>
            </a:r>
            <a:r>
              <a:rPr lang="pt-BR" sz="3600" dirty="0"/>
              <a:t> </a:t>
            </a:r>
            <a:r>
              <a:rPr lang="pt-BR" sz="3600" dirty="0" err="1"/>
              <a:t>Conference</a:t>
            </a:r>
            <a:r>
              <a:rPr lang="pt-BR" sz="3600" dirty="0"/>
              <a:t> Kaiserslautern, </a:t>
            </a:r>
            <a:r>
              <a:rPr lang="pt-BR" sz="3600" dirty="0" err="1"/>
              <a:t>Germany</a:t>
            </a:r>
            <a:r>
              <a:rPr lang="pt-BR" sz="3600" dirty="0"/>
              <a:t>, July 26–30, 1993 </a:t>
            </a:r>
            <a:r>
              <a:rPr lang="pt-BR" sz="3600" dirty="0" err="1"/>
              <a:t>Proceedings</a:t>
            </a:r>
            <a:r>
              <a:rPr lang="pt-BR" sz="3600" dirty="0"/>
              <a:t> 7. Springer,</a:t>
            </a:r>
          </a:p>
          <a:p>
            <a:r>
              <a:rPr lang="pt-BR" sz="3600" dirty="0"/>
              <a:t>pp. 406–431.</a:t>
            </a:r>
          </a:p>
          <a:p>
            <a:endParaRPr lang="pt-BR" sz="3600" dirty="0"/>
          </a:p>
          <a:p>
            <a:r>
              <a:rPr lang="en-US" sz="3600" dirty="0" err="1"/>
              <a:t>Garlan</a:t>
            </a:r>
            <a:r>
              <a:rPr lang="en-US" sz="3600" dirty="0"/>
              <a:t>, David e Dewayne E Perry (1995). “Introduction to the special issue on software architecture”. Em: IEEE Trans. Software Eng. 21.4, pp. 269–274</a:t>
            </a:r>
          </a:p>
          <a:p>
            <a:endParaRPr lang="en-US" sz="3600" dirty="0"/>
          </a:p>
          <a:p>
            <a:r>
              <a:rPr lang="en-US" sz="3600" dirty="0" err="1"/>
              <a:t>Ingeno</a:t>
            </a:r>
            <a:r>
              <a:rPr lang="en-US" sz="3600" dirty="0"/>
              <a:t>, Joseph (2018). Software Architect’s Handbook: Become a successful software architect by implementing effective architecture concepts. </a:t>
            </a:r>
            <a:r>
              <a:rPr lang="en-US" sz="3600" dirty="0" err="1"/>
              <a:t>Packt</a:t>
            </a:r>
            <a:r>
              <a:rPr lang="en-US" sz="3600" dirty="0"/>
              <a:t> Publishing Ltd. </a:t>
            </a:r>
          </a:p>
          <a:p>
            <a:endParaRPr lang="en-US" sz="3600" dirty="0"/>
          </a:p>
          <a:p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9120173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1498645" y="1934173"/>
            <a:ext cx="1724184" cy="4571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Shape 35"/>
          <p:cNvSpPr/>
          <p:nvPr/>
        </p:nvSpPr>
        <p:spPr>
          <a:xfrm>
            <a:off x="678666" y="979325"/>
            <a:ext cx="819979" cy="8199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1664836" y="1096926"/>
            <a:ext cx="146772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tx1"/>
                </a:solidFill>
                <a:latin typeface="+mn-lt"/>
                <a:ea typeface="Proxima Nova Light" charset="0"/>
                <a:cs typeface="Proxima Nova Light" charset="0"/>
              </a:rPr>
              <a:t>Referências</a:t>
            </a:r>
            <a:endParaRPr lang="pt-BR" sz="3200" dirty="0">
              <a:solidFill>
                <a:schemeClr val="tx1"/>
              </a:solidFill>
              <a:effectLst/>
              <a:latin typeface="+mn-lt"/>
              <a:ea typeface="Proxima Nova Light" charset="0"/>
              <a:cs typeface="Proxima Nova Light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3835" y="979325"/>
            <a:ext cx="2806700" cy="635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0747" y="1934173"/>
            <a:ext cx="609788" cy="11324627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17181493" y="12674025"/>
            <a:ext cx="55392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tx1"/>
                </a:solidFill>
                <a:latin typeface="+mn-lt"/>
                <a:ea typeface="Proxima Nova Light" charset="0"/>
                <a:cs typeface="Proxima Nova Light" charset="0"/>
              </a:rPr>
              <a:t>24/26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8FFA3C3-1A7F-F459-B11A-B2DFEFA4FA3B}"/>
              </a:ext>
            </a:extLst>
          </p:cNvPr>
          <p:cNvSpPr txBox="1"/>
          <p:nvPr/>
        </p:nvSpPr>
        <p:spPr>
          <a:xfrm>
            <a:off x="1628956" y="1934173"/>
            <a:ext cx="18764567" cy="10125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4000" dirty="0"/>
          </a:p>
          <a:p>
            <a:r>
              <a:rPr lang="en-US" sz="3600" dirty="0"/>
              <a:t>Kenneth, CL e Traver Carol Guercio (2019). “E-Commerce 2019: Business”. Em: Technology and Society (15th ed.). Prentice Hall.</a:t>
            </a:r>
          </a:p>
          <a:p>
            <a:endParaRPr lang="en-US" sz="3600" dirty="0"/>
          </a:p>
          <a:p>
            <a:r>
              <a:rPr lang="en-US" sz="3600" dirty="0"/>
              <a:t>Liu, Henry H (2009). Software performance and scalability: a quantitative approach. 15th. John Wiley &amp; Sons.</a:t>
            </a:r>
          </a:p>
          <a:p>
            <a:endParaRPr lang="en-US" sz="3600" dirty="0"/>
          </a:p>
          <a:p>
            <a:r>
              <a:rPr lang="pt-BR" sz="3600" dirty="0"/>
              <a:t>Maxim, BR e Roger S PRESSMAN (2021). Engenharia de software: uma abordagem profissional.</a:t>
            </a:r>
          </a:p>
          <a:p>
            <a:endParaRPr lang="pt-BR" sz="3600" dirty="0"/>
          </a:p>
          <a:p>
            <a:r>
              <a:rPr lang="en-US" sz="3600" dirty="0"/>
              <a:t>Molyneaux, Ian (2014). The art of application performance testing: from strategy to tools. "O’Reilly Media, Inc.".</a:t>
            </a:r>
          </a:p>
          <a:p>
            <a:endParaRPr lang="en-US" sz="3600" dirty="0"/>
          </a:p>
          <a:p>
            <a:r>
              <a:rPr lang="en-US" sz="3600" dirty="0"/>
              <a:t>Newman, Sam (2021). Building microservices. "O’Reilly Media, Inc.“</a:t>
            </a:r>
          </a:p>
          <a:p>
            <a:endParaRPr lang="en-US" sz="3600" dirty="0"/>
          </a:p>
          <a:p>
            <a:r>
              <a:rPr lang="pt-BR" sz="3600" dirty="0"/>
              <a:t>Platform, .NET (2020). eShop. https://github.com/</a:t>
            </a:r>
            <a:r>
              <a:rPr lang="pt-BR" sz="3600" dirty="0" err="1"/>
              <a:t>usuario</a:t>
            </a:r>
            <a:r>
              <a:rPr lang="pt-BR" sz="3600" dirty="0"/>
              <a:t>/</a:t>
            </a:r>
            <a:r>
              <a:rPr lang="pt-BR" sz="3600" dirty="0" err="1"/>
              <a:t>repositorio</a:t>
            </a:r>
            <a:r>
              <a:rPr lang="pt-BR" sz="3600" dirty="0"/>
              <a:t>. Richards, Mark (2015). Software </a:t>
            </a:r>
            <a:r>
              <a:rPr lang="pt-BR" sz="3600" dirty="0" err="1"/>
              <a:t>architecture</a:t>
            </a:r>
            <a:r>
              <a:rPr lang="pt-BR" sz="3600" dirty="0"/>
              <a:t> </a:t>
            </a:r>
            <a:r>
              <a:rPr lang="pt-BR" sz="3600" dirty="0" err="1"/>
              <a:t>patterns</a:t>
            </a:r>
            <a:r>
              <a:rPr lang="pt-BR" sz="3600" dirty="0"/>
              <a:t>. Vol. 4. O’Reilly Media, </a:t>
            </a:r>
            <a:r>
              <a:rPr lang="pt-BR" sz="3600" dirty="0" err="1"/>
              <a:t>Incorporated</a:t>
            </a:r>
            <a:r>
              <a:rPr lang="pt-BR" sz="3600" dirty="0"/>
              <a:t> 1005 </a:t>
            </a:r>
            <a:r>
              <a:rPr lang="pt-BR" sz="3600" dirty="0" err="1"/>
              <a:t>Gravenstein</a:t>
            </a:r>
            <a:r>
              <a:rPr lang="pt-BR" sz="3600" dirty="0"/>
              <a:t> Highway North, Sebastopol, CA . . .</a:t>
            </a:r>
          </a:p>
        </p:txBody>
      </p:sp>
    </p:spTree>
    <p:extLst>
      <p:ext uri="{BB962C8B-B14F-4D97-AF65-F5344CB8AC3E}">
        <p14:creationId xmlns:p14="http://schemas.microsoft.com/office/powerpoint/2010/main" val="18801837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1498645" y="1934173"/>
            <a:ext cx="1724184" cy="4571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Shape 35"/>
          <p:cNvSpPr/>
          <p:nvPr/>
        </p:nvSpPr>
        <p:spPr>
          <a:xfrm>
            <a:off x="678666" y="979325"/>
            <a:ext cx="819979" cy="8199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1664836" y="1096926"/>
            <a:ext cx="146772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tx1"/>
                </a:solidFill>
                <a:latin typeface="+mn-lt"/>
                <a:ea typeface="Proxima Nova Light" charset="0"/>
                <a:cs typeface="Proxima Nova Light" charset="0"/>
              </a:rPr>
              <a:t>Referências</a:t>
            </a:r>
            <a:endParaRPr lang="pt-BR" sz="3200" dirty="0">
              <a:solidFill>
                <a:schemeClr val="tx1"/>
              </a:solidFill>
              <a:effectLst/>
              <a:latin typeface="+mn-lt"/>
              <a:ea typeface="Proxima Nova Light" charset="0"/>
              <a:cs typeface="Proxima Nova Light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3835" y="979325"/>
            <a:ext cx="2806700" cy="635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0747" y="1934173"/>
            <a:ext cx="609788" cy="11324627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17181493" y="12674025"/>
            <a:ext cx="55392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tx1"/>
                </a:solidFill>
                <a:latin typeface="+mn-lt"/>
                <a:ea typeface="Proxima Nova Light" charset="0"/>
                <a:cs typeface="Proxima Nova Light" charset="0"/>
              </a:rPr>
              <a:t>25/26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8FFA3C3-1A7F-F459-B11A-B2DFEFA4FA3B}"/>
              </a:ext>
            </a:extLst>
          </p:cNvPr>
          <p:cNvSpPr txBox="1"/>
          <p:nvPr/>
        </p:nvSpPr>
        <p:spPr>
          <a:xfrm>
            <a:off x="1628956" y="2848573"/>
            <a:ext cx="1876456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Richards, Mark (2015). Software architecture patterns. Vol. 4. O’Reilly Media, Incorporated 1005 </a:t>
            </a:r>
            <a:r>
              <a:rPr lang="en-US" sz="3600" dirty="0" err="1"/>
              <a:t>Gravenstein</a:t>
            </a:r>
            <a:r>
              <a:rPr lang="en-US" sz="3600" dirty="0"/>
              <a:t> Highway North, Sebastopol, CA . . .</a:t>
            </a:r>
          </a:p>
          <a:p>
            <a:endParaRPr lang="en-US" sz="3600" dirty="0"/>
          </a:p>
          <a:p>
            <a:r>
              <a:rPr lang="en-US" sz="3600" dirty="0"/>
              <a:t>Richards, Mark e Neal Ford (2020). Fundamentals of software architecture: an engineering approach. O’Reilly Media.</a:t>
            </a:r>
          </a:p>
          <a:p>
            <a:endParaRPr lang="en-US" sz="3600" dirty="0"/>
          </a:p>
          <a:p>
            <a:r>
              <a:rPr lang="en-US" sz="3600" dirty="0"/>
              <a:t>Richardson, Chris (2018). Microservices patterns: with examples in Java. Simon e Schuster.</a:t>
            </a:r>
          </a:p>
          <a:p>
            <a:endParaRPr lang="en-US" sz="3600" dirty="0"/>
          </a:p>
          <a:p>
            <a:r>
              <a:rPr lang="en-US" sz="3600" dirty="0"/>
              <a:t>Sommerville, Ian (2011). “</a:t>
            </a:r>
            <a:r>
              <a:rPr lang="en-US" sz="3600" dirty="0" err="1"/>
              <a:t>Engenharia</a:t>
            </a:r>
            <a:r>
              <a:rPr lang="en-US" sz="3600" dirty="0"/>
              <a:t> de software, 9a”. Em: São Palo, SP, </a:t>
            </a:r>
            <a:r>
              <a:rPr lang="en-US" sz="3600" dirty="0" err="1"/>
              <a:t>Brasil</a:t>
            </a:r>
            <a:r>
              <a:rPr lang="en-US" sz="3600" dirty="0"/>
              <a:t>, p. 63.</a:t>
            </a:r>
          </a:p>
        </p:txBody>
      </p:sp>
    </p:spTree>
    <p:extLst>
      <p:ext uri="{BB962C8B-B14F-4D97-AF65-F5344CB8AC3E}">
        <p14:creationId xmlns:p14="http://schemas.microsoft.com/office/powerpoint/2010/main" val="285970736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8276"/>
          <p:cNvSpPr/>
          <p:nvPr/>
        </p:nvSpPr>
        <p:spPr>
          <a:xfrm>
            <a:off x="18244457" y="0"/>
            <a:ext cx="6133193" cy="13716000"/>
          </a:xfrm>
          <a:prstGeom prst="rect">
            <a:avLst/>
          </a:prstGeom>
          <a:solidFill>
            <a:srgbClr val="86C66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0F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26"/>
          <p:cNvSpPr txBox="1"/>
          <p:nvPr/>
        </p:nvSpPr>
        <p:spPr>
          <a:xfrm>
            <a:off x="1604668" y="2044300"/>
            <a:ext cx="16073731" cy="34016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pt-BR" sz="5400" b="1" dirty="0">
                <a:solidFill>
                  <a:schemeClr val="tx1"/>
                </a:solidFill>
                <a:latin typeface="+mn-lt"/>
                <a:ea typeface="Proxima Nova" charset="0"/>
                <a:cs typeface="Proxima Nova" charset="0"/>
                <a:sym typeface="Questrial"/>
              </a:rPr>
              <a:t>AVALIAÇÃO DE PADRÕES DE ARQUITETURA DE SOFTWARE APLICADOS NO DESENVOLVIMENTO DE E-COMMERCES</a:t>
            </a:r>
            <a:endParaRPr lang="de-DE" sz="5400" b="1" u="none" strike="noStrike" cap="none" dirty="0">
              <a:solidFill>
                <a:schemeClr val="tx1"/>
              </a:solidFill>
              <a:latin typeface="+mn-lt"/>
              <a:ea typeface="Proxima Nova" charset="0"/>
              <a:cs typeface="Proxima Nova" charset="0"/>
              <a:sym typeface="Questrial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0926" y="5622272"/>
            <a:ext cx="3480254" cy="3110014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609553" y="9081740"/>
            <a:ext cx="146772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dirty="0">
                <a:solidFill>
                  <a:schemeClr val="tx1"/>
                </a:solidFill>
                <a:latin typeface="+mn-lt"/>
                <a:ea typeface="Proxima Nova" charset="0"/>
                <a:cs typeface="Proxima Nova" charset="0"/>
              </a:rPr>
              <a:t>Defesa do Trabalho de Conclusão de Curso</a:t>
            </a:r>
          </a:p>
          <a:p>
            <a:r>
              <a:rPr lang="pt-BR" sz="4800" dirty="0">
                <a:solidFill>
                  <a:schemeClr val="tx1"/>
                </a:solidFill>
                <a:latin typeface="+mn-lt"/>
                <a:ea typeface="Proxima Nova" charset="0"/>
                <a:cs typeface="Proxima Nova" charset="0"/>
              </a:rPr>
              <a:t>Bacharelado em Engenharia de Software</a:t>
            </a:r>
            <a:endParaRPr lang="pt-BR" sz="4800" dirty="0">
              <a:solidFill>
                <a:schemeClr val="tx1"/>
              </a:solidFill>
              <a:effectLst/>
              <a:latin typeface="+mn-lt"/>
              <a:ea typeface="Proxima Nova" charset="0"/>
              <a:cs typeface="Proxima Nova" charset="0"/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1609553" y="1110821"/>
            <a:ext cx="146772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tx1"/>
                </a:solidFill>
                <a:latin typeface="+mn-lt"/>
                <a:ea typeface="Proxima Nova Light" charset="0"/>
                <a:cs typeface="Proxima Nova Light" charset="0"/>
              </a:rPr>
              <a:t>Universidade da Região de Joinville - UNIVILLE</a:t>
            </a:r>
            <a:endParaRPr lang="pt-BR" sz="3200" dirty="0">
              <a:solidFill>
                <a:schemeClr val="tx1"/>
              </a:solidFill>
              <a:effectLst/>
              <a:latin typeface="+mn-lt"/>
              <a:ea typeface="Proxima Nova Light" charset="0"/>
              <a:cs typeface="Proxima Nova Light" charset="0"/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1619321" y="12491310"/>
            <a:ext cx="146772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chemeClr val="tx1"/>
                </a:solidFill>
                <a:latin typeface="+mn-lt"/>
                <a:ea typeface="Proxima Nova Light" charset="0"/>
                <a:cs typeface="Proxima Nova Light" charset="0"/>
              </a:rPr>
              <a:t>Julho / 2024</a:t>
            </a:r>
            <a:endParaRPr lang="pt-BR" sz="2800" dirty="0">
              <a:solidFill>
                <a:schemeClr val="tx1"/>
              </a:solidFill>
              <a:effectLst/>
              <a:latin typeface="+mn-lt"/>
              <a:ea typeface="Proxima Nova Light" charset="0"/>
              <a:cs typeface="Proxima Nova Light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55" y="0"/>
            <a:ext cx="738554" cy="13716000"/>
          </a:xfrm>
          <a:prstGeom prst="rect">
            <a:avLst/>
          </a:prstGeom>
        </p:spPr>
      </p:pic>
      <p:sp>
        <p:nvSpPr>
          <p:cNvPr id="12" name="Shape 26">
            <a:extLst>
              <a:ext uri="{FF2B5EF4-FFF2-40B4-BE49-F238E27FC236}">
                <a16:creationId xmlns:a16="http://schemas.microsoft.com/office/drawing/2014/main" id="{306F9E34-668F-4E02-8C18-66F7E224B404}"/>
              </a:ext>
            </a:extLst>
          </p:cNvPr>
          <p:cNvSpPr txBox="1"/>
          <p:nvPr/>
        </p:nvSpPr>
        <p:spPr>
          <a:xfrm>
            <a:off x="1326469" y="5794646"/>
            <a:ext cx="18089023" cy="20046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de-DE" sz="5400" b="1" u="none" strike="noStrike" cap="none" dirty="0">
                <a:solidFill>
                  <a:schemeClr val="tx1"/>
                </a:solidFill>
                <a:latin typeface="+mn-lt"/>
                <a:ea typeface="Proxima Nova" charset="0"/>
                <a:cs typeface="Proxima Nova" charset="0"/>
                <a:sym typeface="Questrial"/>
              </a:rPr>
              <a:t>Aluno</a:t>
            </a:r>
            <a:r>
              <a:rPr lang="de-DE" sz="5400" b="1" dirty="0">
                <a:solidFill>
                  <a:schemeClr val="tx1"/>
                </a:solidFill>
                <a:latin typeface="+mn-lt"/>
                <a:ea typeface="Proxima Nova" charset="0"/>
                <a:cs typeface="Proxima Nova" charset="0"/>
                <a:sym typeface="Questrial"/>
              </a:rPr>
              <a:t>: Renan Miguel Thomas</a:t>
            </a:r>
            <a:endParaRPr lang="de-DE" sz="5400" b="1" u="none" strike="noStrike" cap="none" dirty="0">
              <a:solidFill>
                <a:schemeClr val="tx1"/>
              </a:solidFill>
              <a:latin typeface="+mn-lt"/>
              <a:ea typeface="Proxima Nova" charset="0"/>
              <a:cs typeface="Proxima Nova" charset="0"/>
              <a:sym typeface="Quest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de-DE" sz="5400" b="1" dirty="0">
                <a:solidFill>
                  <a:schemeClr val="tx1"/>
                </a:solidFill>
                <a:latin typeface="+mn-lt"/>
                <a:ea typeface="Proxima Nova" charset="0"/>
                <a:cs typeface="Proxima Nova" charset="0"/>
                <a:sym typeface="Questrial"/>
              </a:rPr>
              <a:t>Orientador: Leanderson André</a:t>
            </a:r>
            <a:endParaRPr lang="de-DE" sz="5400" b="1" u="none" strike="noStrike" cap="none" dirty="0">
              <a:solidFill>
                <a:schemeClr val="tx1"/>
              </a:solidFill>
              <a:latin typeface="+mn-lt"/>
              <a:ea typeface="Proxima Nova" charset="0"/>
              <a:cs typeface="Proxima Nova" charset="0"/>
              <a:sym typeface="Questrial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EDD1FD9-92C2-F567-FD60-91FF8A4509DF}"/>
              </a:ext>
            </a:extLst>
          </p:cNvPr>
          <p:cNvSpPr txBox="1"/>
          <p:nvPr/>
        </p:nvSpPr>
        <p:spPr>
          <a:xfrm>
            <a:off x="3521094" y="11035519"/>
            <a:ext cx="1218577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600" b="1" i="0" u="none" strike="noStrike" kern="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Proxima Nova" charset="0"/>
                <a:cs typeface="Proxima Nova" charset="0"/>
                <a:sym typeface="Arial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06718766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1498645" y="1934173"/>
            <a:ext cx="1724184" cy="4571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Shape 35"/>
          <p:cNvSpPr/>
          <p:nvPr/>
        </p:nvSpPr>
        <p:spPr>
          <a:xfrm>
            <a:off x="678666" y="979325"/>
            <a:ext cx="819979" cy="8199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1498645" y="3405277"/>
            <a:ext cx="146772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chemeClr val="tx1"/>
                </a:solidFill>
                <a:latin typeface="+mn-lt"/>
                <a:ea typeface="Proxima Nova" charset="0"/>
                <a:cs typeface="Proxima Nova" charset="0"/>
              </a:rPr>
              <a:t>Contexto</a:t>
            </a:r>
            <a:endParaRPr lang="pt-BR" sz="1800" dirty="0">
              <a:solidFill>
                <a:schemeClr val="tx1"/>
              </a:solidFill>
              <a:latin typeface="+mn-lt"/>
              <a:ea typeface="Proxima Nova" charset="0"/>
              <a:cs typeface="Proxima Nova" charset="0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1664836" y="1096926"/>
            <a:ext cx="146772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tx1"/>
                </a:solidFill>
                <a:latin typeface="+mn-lt"/>
                <a:ea typeface="Proxima Nova Light" charset="0"/>
                <a:cs typeface="Proxima Nova Light" charset="0"/>
              </a:rPr>
              <a:t>Introdução</a:t>
            </a:r>
            <a:endParaRPr lang="pt-BR" sz="3200" dirty="0">
              <a:solidFill>
                <a:schemeClr val="tx1"/>
              </a:solidFill>
              <a:effectLst/>
              <a:latin typeface="+mn-lt"/>
              <a:ea typeface="Proxima Nova Light" charset="0"/>
              <a:cs typeface="Proxima Nova Light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3835" y="979325"/>
            <a:ext cx="2806700" cy="635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0747" y="1934173"/>
            <a:ext cx="609788" cy="11324627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16894026" y="12674025"/>
            <a:ext cx="55392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tx1"/>
                </a:solidFill>
                <a:latin typeface="+mn-lt"/>
                <a:ea typeface="Proxima Nova Light" charset="0"/>
                <a:cs typeface="Proxima Nova Light" charset="0"/>
              </a:rPr>
              <a:t>3/26</a:t>
            </a:r>
          </a:p>
        </p:txBody>
      </p:sp>
      <p:pic>
        <p:nvPicPr>
          <p:cNvPr id="1026" name="Picture 2" descr="O que é e-commerce e a importância de fazer parte- Doutor e-commerce">
            <a:extLst>
              <a:ext uri="{FF2B5EF4-FFF2-40B4-BE49-F238E27FC236}">
                <a16:creationId xmlns:a16="http://schemas.microsoft.com/office/drawing/2014/main" id="{601DB8BE-AE9E-EF41-D9FF-AD2C4A5BA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329" y="4143375"/>
            <a:ext cx="933450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28F1666-6577-BD28-4D43-48671D24A4A3}"/>
              </a:ext>
            </a:extLst>
          </p:cNvPr>
          <p:cNvSpPr txBox="1"/>
          <p:nvPr/>
        </p:nvSpPr>
        <p:spPr>
          <a:xfrm>
            <a:off x="1498645" y="4444718"/>
            <a:ext cx="11090684" cy="8094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pt-BR" sz="4000" dirty="0"/>
              <a:t>E-</a:t>
            </a:r>
            <a:r>
              <a:rPr lang="pt-BR" sz="4000" dirty="0" err="1"/>
              <a:t>commerces</a:t>
            </a:r>
            <a:r>
              <a:rPr lang="pt-BR" sz="4000" dirty="0"/>
              <a:t> são fundamentais para a realização de transações comerciais pela internet.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pt-BR" sz="4000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pt-BR" sz="4000" dirty="0"/>
              <a:t>Requisitos específicos: Performance, disponibilidade, escalabilidade.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pt-BR" sz="4000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pt-BR" sz="4000" dirty="0"/>
              <a:t>Padrões de arquitetura: Características e comportamento da aplicação</a:t>
            </a:r>
          </a:p>
          <a:p>
            <a:pPr algn="just"/>
            <a:endParaRPr lang="pt-BR" sz="4000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pt-BR" sz="4000" dirty="0"/>
              <a:t>Poucos estudos focam nas especificidades do e-commerce ao avaliar a performance de diferentes arquiteturas.</a:t>
            </a:r>
          </a:p>
        </p:txBody>
      </p:sp>
    </p:spTree>
    <p:extLst>
      <p:ext uri="{BB962C8B-B14F-4D97-AF65-F5344CB8AC3E}">
        <p14:creationId xmlns:p14="http://schemas.microsoft.com/office/powerpoint/2010/main" val="13911094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1498645" y="1934173"/>
            <a:ext cx="1724184" cy="4571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Shape 35"/>
          <p:cNvSpPr/>
          <p:nvPr/>
        </p:nvSpPr>
        <p:spPr>
          <a:xfrm>
            <a:off x="678666" y="979325"/>
            <a:ext cx="819979" cy="8199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1498645" y="3405277"/>
            <a:ext cx="146772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chemeClr val="tx1"/>
                </a:solidFill>
                <a:latin typeface="+mn-lt"/>
                <a:ea typeface="Proxima Nova" charset="0"/>
                <a:cs typeface="Proxima Nova" charset="0"/>
              </a:rPr>
              <a:t>Problema</a:t>
            </a:r>
            <a:endParaRPr lang="pt-BR" sz="1800" dirty="0">
              <a:solidFill>
                <a:schemeClr val="tx1"/>
              </a:solidFill>
              <a:latin typeface="+mn-lt"/>
              <a:ea typeface="Proxima Nova" charset="0"/>
              <a:cs typeface="Proxima Nova" charset="0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1664836" y="1096926"/>
            <a:ext cx="146772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tx1"/>
                </a:solidFill>
                <a:latin typeface="+mn-lt"/>
                <a:ea typeface="Proxima Nova Light" charset="0"/>
                <a:cs typeface="Proxima Nova Light" charset="0"/>
              </a:rPr>
              <a:t>Introdução</a:t>
            </a:r>
            <a:endParaRPr lang="pt-BR" sz="3200" dirty="0">
              <a:solidFill>
                <a:schemeClr val="tx1"/>
              </a:solidFill>
              <a:effectLst/>
              <a:latin typeface="+mn-lt"/>
              <a:ea typeface="Proxima Nova Light" charset="0"/>
              <a:cs typeface="Proxima Nova Light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3835" y="979325"/>
            <a:ext cx="2806700" cy="635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0747" y="1934173"/>
            <a:ext cx="609788" cy="11324627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16894026" y="12674025"/>
            <a:ext cx="55392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tx1"/>
                </a:solidFill>
                <a:latin typeface="+mn-lt"/>
                <a:ea typeface="Proxima Nova Light" charset="0"/>
                <a:cs typeface="Proxima Nova Light" charset="0"/>
              </a:rPr>
              <a:t>4/26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40AE256-EB77-FA71-9C2B-742CF85C53AD}"/>
              </a:ext>
            </a:extLst>
          </p:cNvPr>
          <p:cNvSpPr txBox="1"/>
          <p:nvPr/>
        </p:nvSpPr>
        <p:spPr>
          <a:xfrm>
            <a:off x="1498645" y="4876829"/>
            <a:ext cx="165467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4000" dirty="0"/>
              <a:t>Como avaliar a performance de uma arquitetura de software para sistemas de e-commerce?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8F1B703-B77D-7FB0-FC24-30629146FBE0}"/>
              </a:ext>
            </a:extLst>
          </p:cNvPr>
          <p:cNvSpPr/>
          <p:nvPr/>
        </p:nvSpPr>
        <p:spPr>
          <a:xfrm>
            <a:off x="1472088" y="7536071"/>
            <a:ext cx="146772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chemeClr val="tx1"/>
                </a:solidFill>
                <a:latin typeface="+mn-lt"/>
                <a:ea typeface="Proxima Nova" charset="0"/>
                <a:cs typeface="Proxima Nova" charset="0"/>
              </a:rPr>
              <a:t>Objetivo</a:t>
            </a:r>
            <a:endParaRPr lang="pt-BR" sz="1800" dirty="0">
              <a:solidFill>
                <a:schemeClr val="tx1"/>
              </a:solidFill>
              <a:latin typeface="+mn-lt"/>
              <a:ea typeface="Proxima Nova" charset="0"/>
              <a:cs typeface="Proxima Nova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F58EA7B-96ED-2325-8963-386D531D5BB4}"/>
              </a:ext>
            </a:extLst>
          </p:cNvPr>
          <p:cNvSpPr txBox="1"/>
          <p:nvPr/>
        </p:nvSpPr>
        <p:spPr>
          <a:xfrm>
            <a:off x="1472088" y="8969847"/>
            <a:ext cx="165467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4000" dirty="0"/>
              <a:t>Avaliar a performance de uma arquitetura de software para sistemas de e-commerce.</a:t>
            </a:r>
          </a:p>
        </p:txBody>
      </p:sp>
    </p:spTree>
    <p:extLst>
      <p:ext uri="{BB962C8B-B14F-4D97-AF65-F5344CB8AC3E}">
        <p14:creationId xmlns:p14="http://schemas.microsoft.com/office/powerpoint/2010/main" val="15994147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1498645" y="1934173"/>
            <a:ext cx="1724184" cy="4571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Shape 35"/>
          <p:cNvSpPr/>
          <p:nvPr/>
        </p:nvSpPr>
        <p:spPr>
          <a:xfrm>
            <a:off x="678666" y="979325"/>
            <a:ext cx="819979" cy="8199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1498645" y="2837408"/>
            <a:ext cx="146772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chemeClr val="tx1"/>
                </a:solidFill>
                <a:latin typeface="+mn-lt"/>
                <a:ea typeface="Proxima Nova" charset="0"/>
                <a:cs typeface="Proxima Nova" charset="0"/>
              </a:rPr>
              <a:t>Arquitetura de Microsserviços</a:t>
            </a:r>
            <a:endParaRPr lang="pt-BR" sz="4000" dirty="0">
              <a:solidFill>
                <a:schemeClr val="tx1"/>
              </a:solidFill>
              <a:latin typeface="+mn-lt"/>
              <a:ea typeface="Proxima Nova" charset="0"/>
              <a:cs typeface="Proxima Nova" charset="0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1664836" y="1096926"/>
            <a:ext cx="146772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tx1"/>
                </a:solidFill>
                <a:latin typeface="+mn-lt"/>
                <a:ea typeface="Proxima Nova Light" charset="0"/>
                <a:cs typeface="Proxima Nova Light" charset="0"/>
              </a:rPr>
              <a:t>Revisão da literatura</a:t>
            </a:r>
            <a:endParaRPr lang="pt-BR" sz="3200" dirty="0">
              <a:solidFill>
                <a:schemeClr val="tx1"/>
              </a:solidFill>
              <a:effectLst/>
              <a:latin typeface="+mn-lt"/>
              <a:ea typeface="Proxima Nova Light" charset="0"/>
              <a:cs typeface="Proxima Nova Light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3835" y="979325"/>
            <a:ext cx="2806700" cy="635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0747" y="1934173"/>
            <a:ext cx="609788" cy="11324627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16894026" y="12674025"/>
            <a:ext cx="55392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tx1"/>
                </a:solidFill>
                <a:latin typeface="+mn-lt"/>
                <a:ea typeface="Proxima Nova Light" charset="0"/>
                <a:cs typeface="Proxima Nova Light" charset="0"/>
              </a:rPr>
              <a:t>5/26</a:t>
            </a:r>
          </a:p>
        </p:txBody>
      </p:sp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9ED9A076-0D7E-1A75-F201-B91655900D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1132" y="3714420"/>
            <a:ext cx="11255386" cy="776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0264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1498645" y="1934173"/>
            <a:ext cx="1724184" cy="4571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Shape 35"/>
          <p:cNvSpPr/>
          <p:nvPr/>
        </p:nvSpPr>
        <p:spPr>
          <a:xfrm>
            <a:off x="678666" y="979325"/>
            <a:ext cx="819979" cy="8199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1498645" y="3077289"/>
            <a:ext cx="146772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chemeClr val="tx1"/>
                </a:solidFill>
                <a:latin typeface="+mn-lt"/>
                <a:ea typeface="Proxima Nova" charset="0"/>
                <a:cs typeface="Proxima Nova" charset="0"/>
              </a:rPr>
              <a:t>Arquitetura Monolítica</a:t>
            </a:r>
            <a:endParaRPr lang="pt-BR" sz="4000" dirty="0">
              <a:solidFill>
                <a:schemeClr val="tx1"/>
              </a:solidFill>
              <a:latin typeface="+mn-lt"/>
              <a:ea typeface="Proxima Nova" charset="0"/>
              <a:cs typeface="Proxima Nova" charset="0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1664836" y="1096926"/>
            <a:ext cx="146772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tx1"/>
                </a:solidFill>
                <a:latin typeface="+mn-lt"/>
                <a:ea typeface="Proxima Nova Light" charset="0"/>
                <a:cs typeface="Proxima Nova Light" charset="0"/>
              </a:rPr>
              <a:t>Revisão da literatura</a:t>
            </a:r>
            <a:endParaRPr lang="pt-BR" sz="3200" dirty="0">
              <a:solidFill>
                <a:schemeClr val="tx1"/>
              </a:solidFill>
              <a:effectLst/>
              <a:latin typeface="+mn-lt"/>
              <a:ea typeface="Proxima Nova Light" charset="0"/>
              <a:cs typeface="Proxima Nova Light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3835" y="979325"/>
            <a:ext cx="2806700" cy="635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0747" y="1934173"/>
            <a:ext cx="609788" cy="11324627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16894026" y="12674025"/>
            <a:ext cx="55392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tx1"/>
                </a:solidFill>
                <a:latin typeface="+mn-lt"/>
                <a:ea typeface="Proxima Nova Light" charset="0"/>
                <a:cs typeface="Proxima Nova Light" charset="0"/>
              </a:rPr>
              <a:t>6/26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B8279D0-846B-641E-12F2-ABFDDA9F91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859" b="92683" l="954" r="97225">
                        <a14:foregroundMark x1="9627" y1="52575" x2="9627" y2="52575"/>
                        <a14:foregroundMark x1="9454" y1="43631" x2="7285" y2="50949"/>
                        <a14:foregroundMark x1="7285" y1="50949" x2="6765" y2="38753"/>
                        <a14:foregroundMark x1="6765" y1="38753" x2="8586" y2="57453"/>
                        <a14:foregroundMark x1="8586" y1="57453" x2="6245" y2="44986"/>
                        <a14:foregroundMark x1="6245" y1="44986" x2="8933" y2="52846"/>
                        <a14:foregroundMark x1="8933" y1="52846" x2="6938" y2="30623"/>
                        <a14:foregroundMark x1="6938" y1="30623" x2="7285" y2="30623"/>
                        <a14:foregroundMark x1="3209" y1="38211" x2="2949" y2="63686"/>
                        <a14:foregroundMark x1="2949" y1="63686" x2="5811" y2="75881"/>
                        <a14:foregroundMark x1="5811" y1="75881" x2="6678" y2="76423"/>
                        <a14:foregroundMark x1="13356" y1="57453" x2="13703" y2="60705"/>
                        <a14:foregroundMark x1="13790" y1="55556" x2="14571" y2="62060"/>
                        <a14:foregroundMark x1="4597" y1="27642" x2="1735" y2="41463"/>
                        <a14:foregroundMark x1="1735" y1="41463" x2="2168" y2="75881"/>
                        <a14:foregroundMark x1="34692" y1="43089" x2="38682" y2="35501"/>
                        <a14:foregroundMark x1="38682" y1="35501" x2="38075" y2="41734"/>
                        <a14:foregroundMark x1="60624" y1="37940" x2="60017" y2="35230"/>
                        <a14:foregroundMark x1="51171" y1="25745" x2="49610" y2="77236"/>
                        <a14:foregroundMark x1="37901" y1="54472" x2="62879" y2="55556"/>
                        <a14:foregroundMark x1="29575" y1="13279" x2="29748" y2="79133"/>
                        <a14:foregroundMark x1="29748" y1="79133" x2="34345" y2="88076"/>
                        <a14:foregroundMark x1="34345" y1="88076" x2="62012" y2="93767"/>
                        <a14:foregroundMark x1="62012" y1="93767" x2="67129" y2="92683"/>
                        <a14:foregroundMark x1="67129" y1="92683" x2="71292" y2="81030"/>
                        <a14:foregroundMark x1="71292" y1="81030" x2="69991" y2="16802"/>
                        <a14:foregroundMark x1="69991" y1="16802" x2="34345" y2="10298"/>
                        <a14:foregroundMark x1="34345" y1="10298" x2="32264" y2="10569"/>
                        <a14:foregroundMark x1="28708" y1="70461" x2="28101" y2="91870"/>
                        <a14:foregroundMark x1="28101" y1="91870" x2="32784" y2="92683"/>
                        <a14:foregroundMark x1="32784" y1="92683" x2="34172" y2="92412"/>
                        <a14:foregroundMark x1="89679" y1="44986" x2="91587" y2="58537"/>
                        <a14:foregroundMark x1="91587" y1="58537" x2="90026" y2="42818"/>
                        <a14:foregroundMark x1="90026" y1="42818" x2="94709" y2="52033"/>
                        <a14:foregroundMark x1="94709" y1="52033" x2="94796" y2="55285"/>
                        <a14:foregroundMark x1="83955" y1="30352" x2="87598" y2="29268"/>
                        <a14:foregroundMark x1="87598" y1="29268" x2="92628" y2="30081"/>
                        <a14:foregroundMark x1="92628" y1="30081" x2="97398" y2="40379"/>
                        <a14:foregroundMark x1="97398" y1="40379" x2="97311" y2="61789"/>
                        <a14:foregroundMark x1="97311" y1="61789" x2="94536" y2="71545"/>
                        <a14:foregroundMark x1="94536" y1="71545" x2="90546" y2="73713"/>
                        <a14:foregroundMark x1="90546" y1="73713" x2="85256" y2="63686"/>
                        <a14:foregroundMark x1="85256" y1="63686" x2="84822" y2="44986"/>
                        <a14:foregroundMark x1="73200" y1="53117" x2="73200" y2="53117"/>
                        <a14:foregroundMark x1="81787" y1="67751" x2="81787" y2="67751"/>
                        <a14:foregroundMark x1="92628" y1="57182" x2="91240" y2="63686"/>
                        <a14:foregroundMark x1="27060" y1="50407" x2="27320" y2="8401"/>
                        <a14:foregroundMark x1="83001" y1="31436" x2="82914" y2="70190"/>
                        <a14:foregroundMark x1="82654" y1="68293" x2="82654" y2="31165"/>
                        <a14:foregroundMark x1="67303" y1="68293" x2="61058" y2="68835"/>
                        <a14:foregroundMark x1="61058" y1="68835" x2="59931" y2="56640"/>
                        <a14:foregroundMark x1="59931" y1="56640" x2="62793" y2="73171"/>
                        <a14:foregroundMark x1="62793" y1="73171" x2="60364" y2="75068"/>
                        <a14:foregroundMark x1="2602" y1="26558" x2="9540" y2="26016"/>
                        <a14:foregroundMark x1="9540" y1="26016" x2="15438" y2="26016"/>
                        <a14:foregroundMark x1="2168" y1="26016" x2="9974" y2="25745"/>
                        <a14:foregroundMark x1="9974" y1="25745" x2="15872" y2="25745"/>
                        <a14:foregroundMark x1="2428" y1="25474" x2="6418" y2="25745"/>
                        <a14:foregroundMark x1="954" y1="30623" x2="1127" y2="76965"/>
                        <a14:backgroundMark x1="22203" y1="62060" x2="24458" y2="58808"/>
                        <a14:backgroundMark x1="27754" y1="1084" x2="71899" y2="1084"/>
                        <a14:backgroundMark x1="27060" y1="99187" x2="32611" y2="98916"/>
                        <a14:backgroundMark x1="32611" y1="98916" x2="67650" y2="99729"/>
                        <a14:backgroundMark x1="67650" y1="99729" x2="75716" y2="99187"/>
                        <a14:backgroundMark x1="75716" y1="99187" x2="75716" y2="9918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2473" y="4442905"/>
            <a:ext cx="15092704" cy="483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990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1498645" y="1934173"/>
            <a:ext cx="1724184" cy="4571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Shape 35"/>
          <p:cNvSpPr/>
          <p:nvPr/>
        </p:nvSpPr>
        <p:spPr>
          <a:xfrm>
            <a:off x="678666" y="979325"/>
            <a:ext cx="819979" cy="8199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1498645" y="3077289"/>
            <a:ext cx="146772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chemeClr val="tx1"/>
                </a:solidFill>
                <a:latin typeface="+mn-lt"/>
                <a:ea typeface="Proxima Nova" charset="0"/>
                <a:cs typeface="Proxima Nova" charset="0"/>
              </a:rPr>
              <a:t>Requisitos de um e-commerce</a:t>
            </a:r>
            <a:endParaRPr lang="pt-BR" sz="4000" dirty="0">
              <a:solidFill>
                <a:schemeClr val="tx1"/>
              </a:solidFill>
              <a:latin typeface="+mn-lt"/>
              <a:ea typeface="Proxima Nova" charset="0"/>
              <a:cs typeface="Proxima Nova" charset="0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1664836" y="1096926"/>
            <a:ext cx="146772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tx1"/>
                </a:solidFill>
                <a:latin typeface="+mn-lt"/>
                <a:ea typeface="Proxima Nova Light" charset="0"/>
                <a:cs typeface="Proxima Nova Light" charset="0"/>
              </a:rPr>
              <a:t>Revisão da literatura</a:t>
            </a:r>
            <a:endParaRPr lang="pt-BR" sz="3200" dirty="0">
              <a:solidFill>
                <a:schemeClr val="tx1"/>
              </a:solidFill>
              <a:effectLst/>
              <a:latin typeface="+mn-lt"/>
              <a:ea typeface="Proxima Nova Light" charset="0"/>
              <a:cs typeface="Proxima Nova Light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3835" y="979325"/>
            <a:ext cx="2806700" cy="635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0747" y="1934173"/>
            <a:ext cx="609788" cy="11324627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16894026" y="12674025"/>
            <a:ext cx="55392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tx1"/>
                </a:solidFill>
                <a:latin typeface="+mn-lt"/>
                <a:ea typeface="Proxima Nova Light" charset="0"/>
                <a:cs typeface="Proxima Nova Light" charset="0"/>
              </a:rPr>
              <a:t>7/26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1C55B2F-A2B9-0EEF-1DEE-3C76C1018E9D}"/>
              </a:ext>
            </a:extLst>
          </p:cNvPr>
          <p:cNvSpPr txBox="1"/>
          <p:nvPr/>
        </p:nvSpPr>
        <p:spPr>
          <a:xfrm>
            <a:off x="1498645" y="5180763"/>
            <a:ext cx="19565212" cy="5070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pt-BR" sz="40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Facilitam transações comerciais entre organizações e indivíduos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pt-BR" sz="40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Objetivos semelhantes ao de um estabelecimento de varejo típico.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pt-BR" sz="40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Características e demandas:</a:t>
            </a:r>
          </a:p>
          <a:p>
            <a:pPr marL="742950" lvl="1" indent="-285750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pt-BR" sz="40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Alta variabilidade no tráfego</a:t>
            </a:r>
          </a:p>
          <a:p>
            <a:pPr marL="742950" lvl="1" indent="-285750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pt-BR" sz="40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Picos de acesso em períodos promocionais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pt-BR" sz="40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Tempos de resposta extremamente altos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26825484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1498645" y="1934173"/>
            <a:ext cx="1724184" cy="4571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Shape 35"/>
          <p:cNvSpPr/>
          <p:nvPr/>
        </p:nvSpPr>
        <p:spPr>
          <a:xfrm>
            <a:off x="678666" y="979325"/>
            <a:ext cx="819979" cy="8199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1498645" y="3405277"/>
            <a:ext cx="146772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chemeClr val="tx1"/>
                </a:solidFill>
                <a:latin typeface="+mn-lt"/>
                <a:ea typeface="Proxima Nova" charset="0"/>
                <a:cs typeface="Proxima Nova" charset="0"/>
              </a:rPr>
              <a:t>Testes de carga</a:t>
            </a:r>
            <a:endParaRPr lang="pt-BR" sz="4000" dirty="0">
              <a:solidFill>
                <a:schemeClr val="tx1"/>
              </a:solidFill>
              <a:latin typeface="+mn-lt"/>
              <a:ea typeface="Proxima Nova" charset="0"/>
              <a:cs typeface="Proxima Nova" charset="0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1664836" y="1096926"/>
            <a:ext cx="146772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tx1"/>
                </a:solidFill>
                <a:latin typeface="+mn-lt"/>
                <a:ea typeface="Proxima Nova Light" charset="0"/>
                <a:cs typeface="Proxima Nova Light" charset="0"/>
              </a:rPr>
              <a:t>Revisão da literatura</a:t>
            </a:r>
            <a:endParaRPr lang="pt-BR" sz="3200" dirty="0">
              <a:solidFill>
                <a:schemeClr val="tx1"/>
              </a:solidFill>
              <a:effectLst/>
              <a:latin typeface="+mn-lt"/>
              <a:ea typeface="Proxima Nova Light" charset="0"/>
              <a:cs typeface="Proxima Nova Light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3835" y="979325"/>
            <a:ext cx="2806700" cy="635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0747" y="1934173"/>
            <a:ext cx="609788" cy="11324627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16894026" y="12674025"/>
            <a:ext cx="55392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tx1"/>
                </a:solidFill>
                <a:latin typeface="+mn-lt"/>
                <a:ea typeface="Proxima Nova Light" charset="0"/>
                <a:cs typeface="Proxima Nova Light" charset="0"/>
              </a:rPr>
              <a:t>8/26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40AE256-EB77-FA71-9C2B-742CF85C53AD}"/>
              </a:ext>
            </a:extLst>
          </p:cNvPr>
          <p:cNvSpPr txBox="1"/>
          <p:nvPr/>
        </p:nvSpPr>
        <p:spPr>
          <a:xfrm>
            <a:off x="1498645" y="4965174"/>
            <a:ext cx="193337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pt-BR" sz="4000" dirty="0"/>
              <a:t>Teste de performance clássico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pt-BR" sz="4000" dirty="0"/>
              <a:t>Abordagem mais próxima do uso real da aplicação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pt-BR" sz="4000" dirty="0"/>
              <a:t>Simulação da interação do usuário com a aplicação.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pt-BR" sz="4000" dirty="0"/>
              <a:t>Replicação de atrasos e pausas durante a entrada de dados.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pt-BR" sz="4000" dirty="0"/>
              <a:t>Respostas humanas às informações fornecidas pelos servidores da aplicação.</a:t>
            </a:r>
          </a:p>
        </p:txBody>
      </p:sp>
    </p:spTree>
    <p:extLst>
      <p:ext uri="{BB962C8B-B14F-4D97-AF65-F5344CB8AC3E}">
        <p14:creationId xmlns:p14="http://schemas.microsoft.com/office/powerpoint/2010/main" val="28516470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1498645" y="1934173"/>
            <a:ext cx="1724184" cy="4571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Shape 35"/>
          <p:cNvSpPr/>
          <p:nvPr/>
        </p:nvSpPr>
        <p:spPr>
          <a:xfrm>
            <a:off x="678666" y="979325"/>
            <a:ext cx="819979" cy="8199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1664836" y="1096926"/>
            <a:ext cx="146772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tx1"/>
                </a:solidFill>
                <a:latin typeface="+mn-lt"/>
                <a:ea typeface="Proxima Nova Light" charset="0"/>
                <a:cs typeface="Proxima Nova Light" charset="0"/>
              </a:rPr>
              <a:t>Metodologia</a:t>
            </a:r>
            <a:endParaRPr lang="pt-BR" sz="3200" dirty="0">
              <a:solidFill>
                <a:schemeClr val="tx1"/>
              </a:solidFill>
              <a:effectLst/>
              <a:latin typeface="+mn-lt"/>
              <a:ea typeface="Proxima Nova Light" charset="0"/>
              <a:cs typeface="Proxima Nova Light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3835" y="979325"/>
            <a:ext cx="2806700" cy="635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0747" y="1934173"/>
            <a:ext cx="609788" cy="11324627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16894026" y="12674025"/>
            <a:ext cx="55392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tx1"/>
                </a:solidFill>
                <a:latin typeface="+mn-lt"/>
                <a:ea typeface="Proxima Nova Light" charset="0"/>
                <a:cs typeface="Proxima Nova Light" charset="0"/>
              </a:rPr>
              <a:t>9/26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40AE256-EB77-FA71-9C2B-742CF85C53AD}"/>
              </a:ext>
            </a:extLst>
          </p:cNvPr>
          <p:cNvSpPr txBox="1"/>
          <p:nvPr/>
        </p:nvSpPr>
        <p:spPr>
          <a:xfrm>
            <a:off x="1498645" y="2702064"/>
            <a:ext cx="20241682" cy="1178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4000" dirty="0"/>
              <a:t>O trabalho foi desenvolvido seguindo um procedimento metodológico de avaliação comparativa com resultados quantitativos, delineado como uma pesquisa experimental. A metodologia foi inspirada no trabalho de </a:t>
            </a:r>
            <a:r>
              <a:rPr lang="pt-BR" sz="4000" dirty="0" err="1"/>
              <a:t>Cabane</a:t>
            </a:r>
            <a:r>
              <a:rPr lang="pt-BR" sz="4000" dirty="0"/>
              <a:t> e Farias (2022).</a:t>
            </a:r>
          </a:p>
          <a:p>
            <a:pPr algn="just"/>
            <a:endParaRPr lang="pt-BR" sz="4000" dirty="0"/>
          </a:p>
          <a:p>
            <a:pPr algn="just"/>
            <a:endParaRPr lang="pt-BR" sz="4000" dirty="0"/>
          </a:p>
          <a:p>
            <a:pPr algn="just"/>
            <a:r>
              <a:rPr lang="pt-BR" sz="4000" dirty="0"/>
              <a:t>Etapas da metodologia:</a:t>
            </a:r>
          </a:p>
          <a:p>
            <a:pPr algn="just"/>
            <a:endParaRPr lang="pt-BR" sz="4000" dirty="0"/>
          </a:p>
          <a:p>
            <a:pPr marL="742950" indent="-742950" algn="just">
              <a:buFont typeface="+mj-lt"/>
              <a:buAutoNum type="arabicPeriod"/>
            </a:pPr>
            <a:r>
              <a:rPr lang="pt-BR" sz="4000" dirty="0"/>
              <a:t>Seleção das aplicações.</a:t>
            </a:r>
          </a:p>
          <a:p>
            <a:pPr marL="742950" indent="-742950" algn="just">
              <a:buFont typeface="+mj-lt"/>
              <a:buAutoNum type="arabicPeriod"/>
            </a:pPr>
            <a:r>
              <a:rPr lang="pt-BR" sz="4000" dirty="0"/>
              <a:t>Seleção das métricas.</a:t>
            </a:r>
          </a:p>
          <a:p>
            <a:pPr marL="742950" indent="-742950" algn="just">
              <a:buFont typeface="+mj-lt"/>
              <a:buAutoNum type="arabicPeriod"/>
            </a:pPr>
            <a:r>
              <a:rPr lang="pt-BR" sz="4000" dirty="0"/>
              <a:t>Seleção das ferramentas.</a:t>
            </a:r>
          </a:p>
          <a:p>
            <a:pPr marL="742950" indent="-742950" algn="just">
              <a:buFont typeface="+mj-lt"/>
              <a:buAutoNum type="arabicPeriod"/>
            </a:pPr>
            <a:r>
              <a:rPr lang="pt-BR" sz="4000" dirty="0"/>
              <a:t>Configuração de ambientes.</a:t>
            </a:r>
          </a:p>
          <a:p>
            <a:pPr marL="742950" indent="-742950" algn="just">
              <a:buFont typeface="+mj-lt"/>
              <a:buAutoNum type="arabicPeriod"/>
            </a:pPr>
            <a:r>
              <a:rPr lang="pt-BR" sz="4000" dirty="0"/>
              <a:t>Configuração dos testes de carga.</a:t>
            </a:r>
          </a:p>
          <a:p>
            <a:pPr marL="742950" indent="-742950" algn="just">
              <a:buFont typeface="+mj-lt"/>
              <a:buAutoNum type="arabicPeriod"/>
            </a:pPr>
            <a:r>
              <a:rPr lang="pt-BR" sz="4000" dirty="0"/>
              <a:t>Execução dos testes.</a:t>
            </a:r>
          </a:p>
          <a:p>
            <a:pPr marL="742950" indent="-742950" algn="just">
              <a:buFont typeface="+mj-lt"/>
              <a:buAutoNum type="arabicPeriod"/>
            </a:pPr>
            <a:r>
              <a:rPr lang="pt-BR" sz="4000" dirty="0"/>
              <a:t>Coleta dos dados.</a:t>
            </a:r>
          </a:p>
          <a:p>
            <a:pPr marL="742950" indent="-742950" algn="just">
              <a:buFont typeface="+mj-lt"/>
              <a:buAutoNum type="arabicPeriod"/>
            </a:pPr>
            <a:r>
              <a:rPr lang="pt-BR" sz="4000" dirty="0"/>
              <a:t>Procedimentos de análise.</a:t>
            </a:r>
          </a:p>
          <a:p>
            <a:pPr marL="742950" indent="-742950" algn="just">
              <a:buFont typeface="+mj-lt"/>
              <a:buAutoNum type="arabicPeriod"/>
            </a:pPr>
            <a:endParaRPr lang="pt-BR" sz="4000" dirty="0"/>
          </a:p>
          <a:p>
            <a:pPr algn="just"/>
            <a:endParaRPr lang="pt-BR" sz="4000" dirty="0"/>
          </a:p>
          <a:p>
            <a:pPr algn="just"/>
            <a:endParaRPr lang="pt-BR" sz="4000" dirty="0"/>
          </a:p>
          <a:p>
            <a:pPr algn="just"/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35252557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Benutzerdefiniert 227">
      <a:dk1>
        <a:srgbClr val="464646"/>
      </a:dk1>
      <a:lt1>
        <a:srgbClr val="F0F0F0"/>
      </a:lt1>
      <a:dk2>
        <a:srgbClr val="44546A"/>
      </a:dk2>
      <a:lt2>
        <a:srgbClr val="E7E6E6"/>
      </a:lt2>
      <a:accent1>
        <a:srgbClr val="00B0F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11855</TotalTime>
  <Words>1288</Words>
  <Application>Microsoft Office PowerPoint</Application>
  <PresentationFormat>Personalizar</PresentationFormat>
  <Paragraphs>240</Paragraphs>
  <Slides>26</Slides>
  <Notes>26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0" baseType="lpstr">
      <vt:lpstr>Arial</vt:lpstr>
      <vt:lpstr>Calibri</vt:lpstr>
      <vt:lpstr>Wingdings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Patricia Esther Fendrich Magri</dc:creator>
  <cp:lastModifiedBy>Renan Miguel Thomas</cp:lastModifiedBy>
  <cp:revision>59</cp:revision>
  <dcterms:modified xsi:type="dcterms:W3CDTF">2024-07-10T00:56:54Z</dcterms:modified>
</cp:coreProperties>
</file>